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317" r:id="rId4"/>
    <p:sldId id="262" r:id="rId6"/>
    <p:sldId id="282" r:id="rId7"/>
    <p:sldId id="318" r:id="rId8"/>
    <p:sldId id="315" r:id="rId9"/>
    <p:sldId id="283" r:id="rId10"/>
    <p:sldId id="319" r:id="rId11"/>
    <p:sldId id="320" r:id="rId12"/>
    <p:sldId id="321" r:id="rId13"/>
    <p:sldId id="323" r:id="rId14"/>
    <p:sldId id="324" r:id="rId15"/>
    <p:sldId id="325" r:id="rId16"/>
    <p:sldId id="260" r:id="rId17"/>
    <p:sldId id="302" r:id="rId18"/>
    <p:sldId id="267" r:id="rId19"/>
    <p:sldId id="308" r:id="rId20"/>
    <p:sldId id="309" r:id="rId21"/>
    <p:sldId id="265" r:id="rId22"/>
    <p:sldId id="272" r:id="rId23"/>
    <p:sldId id="310" r:id="rId24"/>
    <p:sldId id="311" r:id="rId25"/>
    <p:sldId id="313" r:id="rId26"/>
    <p:sldId id="268" r:id="rId27"/>
    <p:sldId id="273" r:id="rId28"/>
    <p:sldId id="277"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6EA"/>
    <a:srgbClr val="01AF73"/>
    <a:srgbClr val="A9D18E"/>
    <a:srgbClr val="DEEDD4"/>
    <a:srgbClr val="47555A"/>
    <a:srgbClr val="9555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790" autoAdjust="0"/>
  </p:normalViewPr>
  <p:slideViewPr>
    <p:cSldViewPr snapToGrid="0" showGuides="1">
      <p:cViewPr varScale="1">
        <p:scale>
          <a:sx n="91" d="100"/>
          <a:sy n="91" d="100"/>
        </p:scale>
        <p:origin x="1296"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3" Type="http://schemas.openxmlformats.org/officeDocument/2006/relationships/tags" Target="tags/tag8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27F7E-A85D-4870-A9D9-F10E3F52D2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A81C5-B1F0-43C7-948A-90984978EB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74151"/>
                </a:solidFill>
                <a:effectLst/>
                <a:latin typeface="Söhne"/>
              </a:rPr>
              <a:t>我们的用户群体涵盖了不同领域的需求：</a:t>
            </a:r>
            <a:endParaRPr lang="en-US" altLang="zh-CN" b="0" i="0" dirty="0">
              <a:solidFill>
                <a:srgbClr val="374151"/>
              </a:solidFill>
              <a:effectLst/>
              <a:latin typeface="Söhne"/>
            </a:endParaRPr>
          </a:p>
          <a:p>
            <a:pPr algn="l"/>
            <a:r>
              <a:rPr lang="zh-CN" altLang="en-US" b="0" i="0" dirty="0">
                <a:solidFill>
                  <a:srgbClr val="374151"/>
                </a:solidFill>
                <a:effectLst/>
                <a:latin typeface="Söhne"/>
              </a:rPr>
              <a:t>在</a:t>
            </a:r>
            <a:r>
              <a:rPr lang="en-US" altLang="zh-CN" b="0" i="0" dirty="0">
                <a:solidFill>
                  <a:srgbClr val="374151"/>
                </a:solidFill>
                <a:effectLst/>
                <a:latin typeface="Söhne"/>
              </a:rPr>
              <a:t>B</a:t>
            </a:r>
            <a:r>
              <a:rPr lang="zh-CN" altLang="en-US" b="0" i="0" dirty="0">
                <a:solidFill>
                  <a:srgbClr val="374151"/>
                </a:solidFill>
                <a:effectLst/>
                <a:latin typeface="Söhne"/>
              </a:rPr>
              <a:t>端上，我们的主要用户有医疗机构和教育单位，为他们提供批量自动化视力解决方案，减少工作量。</a:t>
            </a:r>
            <a:endParaRPr lang="en-US" altLang="zh-CN" b="0" i="0" dirty="0">
              <a:solidFill>
                <a:srgbClr val="374151"/>
              </a:solidFill>
              <a:effectLst/>
              <a:latin typeface="Söhne"/>
            </a:endParaRPr>
          </a:p>
          <a:p>
            <a:pPr algn="l">
              <a:buFont typeface="+mj-lt"/>
              <a:buNone/>
            </a:pPr>
            <a:r>
              <a:rPr lang="zh-CN" altLang="en-US" b="0" i="0" dirty="0">
                <a:solidFill>
                  <a:srgbClr val="374151"/>
                </a:solidFill>
                <a:effectLst/>
                <a:latin typeface="Söhne"/>
              </a:rPr>
              <a:t>在</a:t>
            </a:r>
            <a:r>
              <a:rPr lang="en-US" altLang="zh-CN" b="0" i="0" dirty="0">
                <a:solidFill>
                  <a:srgbClr val="374151"/>
                </a:solidFill>
                <a:effectLst/>
                <a:latin typeface="Söhne"/>
              </a:rPr>
              <a:t>C</a:t>
            </a:r>
            <a:r>
              <a:rPr lang="zh-CN" altLang="en-US" b="0" i="0" dirty="0">
                <a:solidFill>
                  <a:srgbClr val="374151"/>
                </a:solidFill>
                <a:effectLst/>
                <a:latin typeface="Söhne"/>
              </a:rPr>
              <a:t>端上，我们向个人用户提供视力助手服务，提供便捷的视力自测工具和个性化的视力改善建议，同时让用户能够在移动端上查看到自己的视力变化情况</a:t>
            </a:r>
            <a:endParaRPr lang="zh-CN" altLang="en-US"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第一张图是全局测试流程图，表示了系统从人脸身份识别到结束测试的过程。</a:t>
            </a:r>
            <a:endParaRPr lang="en-US" altLang="zh-CN" dirty="0"/>
          </a:p>
          <a:p>
            <a:r>
              <a:rPr lang="zh-CN" altLang="en-US" dirty="0"/>
              <a:t>第二张图是</a:t>
            </a:r>
            <a:r>
              <a:rPr lang="en-US" altLang="zh-CN" dirty="0"/>
              <a:t>E</a:t>
            </a:r>
            <a:r>
              <a:rPr lang="zh-CN" altLang="en-US" dirty="0"/>
              <a:t>字图形的判断逻辑</a:t>
            </a:r>
            <a:endParaRPr lang="en-US" altLang="zh-CN" dirty="0"/>
          </a:p>
          <a:p>
            <a:r>
              <a:rPr lang="zh-CN" altLang="en-US" dirty="0"/>
              <a:t>第三章图是用户与系统之间的人机交互关系图，用户通过显示设备与音频设备接收信息，再通过摄像头向系统输出图像信息。</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在手势识别技术上，系统使用了</a:t>
            </a:r>
            <a:r>
              <a:rPr lang="en-US" altLang="zh-CN" dirty="0"/>
              <a:t>Google</a:t>
            </a:r>
            <a:r>
              <a:rPr lang="zh-CN" altLang="en-US" dirty="0"/>
              <a:t>开源的</a:t>
            </a:r>
            <a:r>
              <a:rPr lang="en-US" altLang="zh-CN" dirty="0" err="1"/>
              <a:t>mediapipe</a:t>
            </a:r>
            <a:r>
              <a:rPr lang="zh-CN" altLang="en-US" dirty="0"/>
              <a:t>框架来提取手掌部位的</a:t>
            </a:r>
            <a:r>
              <a:rPr lang="en-US" altLang="zh-CN" dirty="0"/>
              <a:t>21</a:t>
            </a:r>
            <a:r>
              <a:rPr lang="zh-CN" altLang="en-US" dirty="0"/>
              <a:t>个关节关键点，再通过计算食指和拇指夹角角度来判断当前手势的朝向。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在眼镜识别问题上，使用开源库</a:t>
            </a:r>
            <a:r>
              <a:rPr lang="en-US" altLang="zh-CN" dirty="0" err="1"/>
              <a:t>dlib</a:t>
            </a:r>
            <a:r>
              <a:rPr lang="zh-CN" altLang="en-US" dirty="0"/>
              <a:t>的人脸</a:t>
            </a:r>
            <a:r>
              <a:rPr lang="en-US" altLang="zh-CN" dirty="0"/>
              <a:t>68</a:t>
            </a:r>
            <a:r>
              <a:rPr lang="zh-CN" altLang="en-US" dirty="0"/>
              <a:t>点特征分类器来截图鼻梁区域的图像。</a:t>
            </a:r>
            <a:endParaRPr lang="en-US" altLang="zh-CN" dirty="0"/>
          </a:p>
          <a:p>
            <a:r>
              <a:rPr lang="zh-CN" altLang="en-US" dirty="0"/>
              <a:t>并使用高斯平滑和二值化来判断是否佩戴眼镜。</a:t>
            </a:r>
            <a:endParaRPr lang="en-US" altLang="zh-CN" dirty="0"/>
          </a:p>
          <a:p>
            <a:r>
              <a:rPr lang="zh-CN" altLang="en-US" dirty="0"/>
              <a:t>通过眼镜判断来实现自动化的裸眼和矫正视力的自动分类。</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人脸识别技术也是使用了开源框架</a:t>
            </a:r>
            <a:r>
              <a:rPr lang="en-US" altLang="zh-CN" dirty="0" err="1"/>
              <a:t>insightface</a:t>
            </a:r>
            <a:r>
              <a:rPr lang="zh-CN" altLang="en-US" dirty="0"/>
              <a:t>来提取人脸的</a:t>
            </a:r>
            <a:r>
              <a:rPr lang="en-US" altLang="zh-CN" dirty="0"/>
              <a:t>512</a:t>
            </a:r>
            <a:r>
              <a:rPr lang="zh-CN" altLang="en-US" dirty="0"/>
              <a:t>维向量特征，并存入人脸数据库，在识别时对比特征量最近似的人脸。</a:t>
            </a:r>
            <a:endParaRPr lang="en-US" altLang="zh-CN"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项目前端界面使用</a:t>
            </a:r>
            <a:r>
              <a:rPr lang="en-US" altLang="zh-CN" dirty="0"/>
              <a:t>H5</a:t>
            </a:r>
            <a:r>
              <a:rPr lang="zh-CN" altLang="en-US" dirty="0"/>
              <a:t>和</a:t>
            </a:r>
            <a:r>
              <a:rPr lang="en-US" altLang="zh-CN" dirty="0" err="1"/>
              <a:t>Js</a:t>
            </a:r>
            <a:r>
              <a:rPr lang="zh-CN" altLang="en-US" dirty="0"/>
              <a:t>完成，主要实现基本信息和</a:t>
            </a:r>
            <a:r>
              <a:rPr lang="en-US" altLang="zh-CN" dirty="0"/>
              <a:t>E</a:t>
            </a:r>
            <a:r>
              <a:rPr lang="zh-CN" altLang="en-US" dirty="0"/>
              <a:t>字图像的展示，以及语音播报等功能，前端会实时和后端进行通讯并展示数据。</a:t>
            </a:r>
            <a:endParaRPr lang="en-US" altLang="zh-CN" dirty="0"/>
          </a:p>
          <a:p>
            <a:r>
              <a:rPr lang="zh-CN" altLang="en-US" dirty="0"/>
              <a:t>后端负责主要的业务逻辑，调用摄像头，捕获当前图像，通过线程通讯将图像数据传输给分析端处理，并处理分析端返回的结果，再向前端展示。</a:t>
            </a:r>
            <a:endParaRPr lang="en-US" altLang="zh-CN" dirty="0"/>
          </a:p>
          <a:p>
            <a:r>
              <a:rPr lang="zh-CN" altLang="en-US" dirty="0"/>
              <a:t>分析端通过后端传递的图像数据完成人脸识别、手势识别、眼镜识别等主要识别任务。</a:t>
            </a:r>
            <a:endParaRPr lang="en-US" altLang="zh-CN" dirty="0"/>
          </a:p>
          <a:p>
            <a:endParaRPr lang="en-US" altLang="zh-CN" dirty="0"/>
          </a:p>
          <a:p>
            <a:r>
              <a:rPr lang="zh-CN" altLang="en-US" dirty="0"/>
              <a:t>另一个技术就是系统的快速视力定位算法</a:t>
            </a:r>
            <a:endParaRPr lang="en-US" altLang="zh-CN" dirty="0"/>
          </a:p>
          <a:p>
            <a:r>
              <a:rPr lang="zh-CN" altLang="en-US" dirty="0"/>
              <a:t>由于视力表是一张线性表，我们利用了类似二分搜索算法的原理，将整张视力对数表分成三个部分：高度近视、中度近视和轻度近视。</a:t>
            </a:r>
            <a:endParaRPr lang="en-US" altLang="zh-CN" dirty="0"/>
          </a:p>
          <a:p>
            <a:r>
              <a:rPr lang="zh-CN" altLang="en-US" dirty="0"/>
              <a:t>在测试时，会从高度近视的图像开始，然后逐渐显示更小的</a:t>
            </a:r>
            <a:r>
              <a:rPr lang="en-US" altLang="zh-CN" dirty="0"/>
              <a:t>E</a:t>
            </a:r>
            <a:r>
              <a:rPr lang="zh-CN" altLang="en-US" dirty="0"/>
              <a:t>字图像，直到认不出为止，或者认出最小的</a:t>
            </a:r>
            <a:r>
              <a:rPr lang="en-US" altLang="zh-CN" dirty="0"/>
              <a:t>E</a:t>
            </a:r>
            <a:r>
              <a:rPr lang="zh-CN" altLang="en-US" dirty="0"/>
              <a:t>字图像（也就是视力</a:t>
            </a:r>
            <a:r>
              <a:rPr lang="en-US" altLang="zh-CN" dirty="0"/>
              <a:t>1.0</a:t>
            </a:r>
            <a:r>
              <a:rPr lang="zh-CN" altLang="en-US" dirty="0"/>
              <a:t>）。那时候停止的部分就是测试者的视力范围。</a:t>
            </a:r>
            <a:endParaRPr lang="en-US" altLang="zh-CN" dirty="0"/>
          </a:p>
          <a:p>
            <a:r>
              <a:rPr lang="zh-CN" altLang="en-US" dirty="0"/>
              <a:t>然后系统就会在该视力范围内再对测试者进行进一步的二分搜索测试。由此来缩短测试流程，能够在一分钟内完成双眼的视力测试。</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该项目具有显著的社会价值，也是医工学科的有益尝试，我们使用了多项技术并实现结合创新，让人们更加便利的接受视力检查，也让医疗资源更加高效的利用。</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未来，我们将提高系统算法的识别准确度，扩展更多服务，实现一站式的视力管理服务平台。</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并且，我们也将加强移动端的应用能力，面向</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端应用开放更多的功能。</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谢谢各位评委老师。</a:t>
            </a:r>
            <a:endParaRPr lang="zh-CN" altLang="en-US"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在数据上，我国近视人口高达</a:t>
            </a:r>
            <a:r>
              <a:rPr lang="en-US" altLang="zh-CN" dirty="0"/>
              <a:t>7</a:t>
            </a:r>
            <a:r>
              <a:rPr lang="zh-CN" altLang="en-US" dirty="0"/>
              <a:t>亿，近视率居世界第一。</a:t>
            </a:r>
            <a:endParaRPr lang="en-US" altLang="zh-CN" dirty="0"/>
          </a:p>
          <a:p>
            <a:r>
              <a:rPr lang="zh-CN" altLang="en-US" dirty="0"/>
              <a:t>根据国家卫健委公开数据：初中生和高中生的近视率已经达到了惊人的</a:t>
            </a:r>
            <a:r>
              <a:rPr lang="en-US" altLang="zh-CN" dirty="0"/>
              <a:t>71.6%</a:t>
            </a:r>
            <a:r>
              <a:rPr lang="zh-CN" altLang="en-US" dirty="0"/>
              <a:t>和</a:t>
            </a:r>
            <a:r>
              <a:rPr lang="en-US" altLang="zh-CN" dirty="0"/>
              <a:t>81.0%</a:t>
            </a:r>
            <a:endParaRPr lang="en-US" altLang="zh-CN" dirty="0"/>
          </a:p>
          <a:p>
            <a:r>
              <a:rPr lang="zh-CN" altLang="en-US" dirty="0"/>
              <a:t>更令人担忧的上未成年人近视发病年龄出现了提前趋势。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Söhne"/>
              </a:rPr>
              <a:t>在政策上，</a:t>
            </a:r>
            <a:r>
              <a:rPr lang="en-US" altLang="zh-CN" b="0" i="0" dirty="0">
                <a:effectLst/>
                <a:latin typeface="Söhne"/>
              </a:rPr>
              <a:t>2021</a:t>
            </a:r>
            <a:r>
              <a:rPr lang="zh-CN" altLang="en-US" b="0" i="0" dirty="0">
                <a:effectLst/>
                <a:latin typeface="Söhne"/>
              </a:rPr>
              <a:t>年，教育部等</a:t>
            </a:r>
            <a:r>
              <a:rPr lang="en-US" altLang="zh-CN" b="0" i="0" dirty="0">
                <a:effectLst/>
                <a:latin typeface="Söhne"/>
              </a:rPr>
              <a:t>15</a:t>
            </a:r>
            <a:r>
              <a:rPr lang="zh-CN" altLang="en-US" b="0" i="0" dirty="0">
                <a:effectLst/>
                <a:latin typeface="Söhne"/>
              </a:rPr>
              <a:t>个部门共同推动</a:t>
            </a:r>
            <a:r>
              <a:rPr lang="en-US" altLang="zh-CN" b="0" i="0" dirty="0">
                <a:effectLst/>
                <a:latin typeface="Söhne"/>
              </a:rPr>
              <a:t>《</a:t>
            </a:r>
            <a:r>
              <a:rPr lang="zh-CN" altLang="en-US" b="0" i="0" dirty="0">
                <a:effectLst/>
                <a:latin typeface="Söhne"/>
              </a:rPr>
              <a:t>儿童青少年近视防控光明行动方案（</a:t>
            </a:r>
            <a:r>
              <a:rPr lang="en-US" altLang="zh-CN" b="0" i="0" dirty="0">
                <a:effectLst/>
                <a:latin typeface="Söhne"/>
              </a:rPr>
              <a:t>2021—2025</a:t>
            </a:r>
            <a:r>
              <a:rPr lang="zh-CN" altLang="en-US" b="0" i="0" dirty="0">
                <a:effectLst/>
                <a:latin typeface="Söhne"/>
              </a:rPr>
              <a:t>）</a:t>
            </a:r>
            <a:endParaRPr lang="en-US" altLang="zh-CN" b="0" i="0" dirty="0">
              <a:effectLst/>
              <a:latin typeface="Söhne"/>
            </a:endParaRPr>
          </a:p>
          <a:p>
            <a:pPr algn="l"/>
            <a:r>
              <a:rPr lang="zh-CN" altLang="en-US" b="0" i="0" dirty="0">
                <a:effectLst/>
                <a:latin typeface="Söhne"/>
              </a:rPr>
              <a:t>同时要求中小学每年进行两次学生视力监测报送。</a:t>
            </a:r>
            <a:endParaRPr lang="zh-CN" altLang="en-US" b="0" i="0" dirty="0">
              <a:effectLst/>
              <a:latin typeface="Söhne"/>
            </a:endParaRP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为了进一步了解市场痛点，项目团队前往泉州市儿童眼科医院进行实地调研。</a:t>
            </a:r>
            <a:endParaRPr lang="en-US" altLang="zh-CN" dirty="0"/>
          </a:p>
          <a:p>
            <a:r>
              <a:rPr lang="zh-CN" altLang="en-US" dirty="0"/>
              <a:t>我们发现目前还未有自动化的视力检测设备投入使用，并且视力检测的任务量较大。</a:t>
            </a:r>
            <a:endParaRPr lang="en-US" altLang="zh-CN"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近视防控存在两大难题：效率低、成本高。</a:t>
            </a:r>
            <a:endParaRPr lang="en-US" altLang="zh-CN" b="0" i="0" dirty="0">
              <a:solidFill>
                <a:srgbClr val="374151"/>
              </a:solidFill>
              <a:effectLst/>
              <a:latin typeface="Söhne"/>
            </a:endParaRPr>
          </a:p>
          <a:p>
            <a:r>
              <a:rPr lang="zh-CN" altLang="en-US" b="0" i="0" dirty="0">
                <a:solidFill>
                  <a:srgbClr val="374151"/>
                </a:solidFill>
                <a:effectLst/>
                <a:latin typeface="Söhne"/>
              </a:rPr>
              <a:t>视力检测需求上升，医务人员工作压力加大，批量视力筛查需要耗费大量人力，且手动建档和数据分析困难。</a:t>
            </a:r>
            <a:endParaRPr lang="en-US" altLang="zh-CN" b="0" i="0" dirty="0">
              <a:solidFill>
                <a:srgbClr val="374151"/>
              </a:solidFill>
              <a:effectLst/>
              <a:latin typeface="Söhne"/>
            </a:endParaRPr>
          </a:p>
          <a:p>
            <a:r>
              <a:rPr lang="zh-CN" altLang="en-US" b="0" i="0" dirty="0">
                <a:solidFill>
                  <a:srgbClr val="374151"/>
                </a:solidFill>
                <a:effectLst/>
                <a:latin typeface="Söhne"/>
              </a:rPr>
              <a:t>传统纸质记录方式限制了数据实时上云，影响了近视防控的联防效力。</a:t>
            </a:r>
            <a:endParaRPr lang="zh-CN" altLang="en-US"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针对这些问题，我们提出了视力宝这一解决方案，通过计算机视觉技术实现自动化视力检测</a:t>
            </a:r>
            <a:endParaRPr lang="en-US" altLang="zh-CN" dirty="0"/>
          </a:p>
          <a:p>
            <a:r>
              <a:rPr lang="zh-CN" altLang="en-US" dirty="0"/>
              <a:t>同时通过视力数据平台对测试结果实时记录和分析。</a:t>
            </a:r>
            <a:endParaRPr lang="en-US" altLang="zh-CN"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利用计算机视觉技术，识别用户手势，配合人脸识别、眼镜识别、语音提示等多项技术，代替人工视标法来实现无人化的视力检测。</a:t>
            </a:r>
            <a:endParaRPr lang="en-US" altLang="zh-CN" dirty="0"/>
          </a:p>
          <a:p>
            <a:r>
              <a:rPr lang="zh-CN" altLang="en-US" dirty="0"/>
              <a:t>用户只需要和终端进行非接触式的视觉交互配合全程的语音提示就能完成整个视力测试流程。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spc="100" dirty="0">
                <a:solidFill>
                  <a:srgbClr val="7A6B6B"/>
                </a:solidFill>
                <a:ea typeface="更纱黑体 SC Light" panose="02000400000000000000" pitchFamily="2" charset="-122"/>
                <a:sym typeface="+mn-ea"/>
              </a:rPr>
              <a:t>我们的项目目标是：通过较少人工，完成视力检查以及平台防控，减缓近视度数的快速增长，更加高效的利用医疗资源。</a:t>
            </a:r>
            <a:endParaRPr lang="zh-CN" altLang="en-US" sz="1200" b="1" spc="100" dirty="0">
              <a:solidFill>
                <a:srgbClr val="7A6B6B"/>
              </a:solidFill>
              <a:ea typeface="更纱黑体 SC Light" panose="02000400000000000000" pitchFamily="2" charset="-122"/>
              <a:sym typeface="+mn-ea"/>
            </a:endParaRPr>
          </a:p>
          <a:p>
            <a:endParaRPr lang="en-US" altLang="zh-CN"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这是系统的工作流程，首先通过人脸识别身份信息，再识别是否佩戴眼镜来分类裸眼和矫正测试，接下来测试用户的近视范围，在视力范围内再进行逐行测试，最后将结果存入数据库中并打印展示。</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经过泉州儿童医院眼科的实地测试对比，视力宝的测试准确率达到了</a:t>
            </a:r>
            <a:r>
              <a:rPr lang="en-US" altLang="zh-CN" dirty="0"/>
              <a:t>95%</a:t>
            </a:r>
            <a:r>
              <a:rPr lang="zh-CN" altLang="en-US" dirty="0"/>
              <a:t>，同时，和传统方案对比，视力宝系统具有无人化、非专业化、低误差、数字化等优势，</a:t>
            </a:r>
            <a:endParaRPr lang="zh-CN" altLang="en-US" dirty="0"/>
          </a:p>
        </p:txBody>
      </p:sp>
      <p:sp>
        <p:nvSpPr>
          <p:cNvPr id="4" name="灯片编号占位符 3"/>
          <p:cNvSpPr>
            <a:spLocks noGrp="1"/>
          </p:cNvSpPr>
          <p:nvPr>
            <p:ph type="sldNum" sz="quarter" idx="5"/>
          </p:nvPr>
        </p:nvSpPr>
        <p:spPr/>
        <p:txBody>
          <a:bodyPr/>
          <a:lstStyle/>
          <a:p>
            <a:fld id="{826A81C5-B1F0-43C7-948A-90984978EB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9.xml"/><Relationship Id="rId7" Type="http://schemas.microsoft.com/office/2007/relationships/hdphoto" Target="../media/image20.wdp"/><Relationship Id="rId6" Type="http://schemas.openxmlformats.org/officeDocument/2006/relationships/image" Target="../media/image19.png"/><Relationship Id="rId5" Type="http://schemas.microsoft.com/office/2007/relationships/hdphoto" Target="../media/image18.wdp"/><Relationship Id="rId4" Type="http://schemas.openxmlformats.org/officeDocument/2006/relationships/image" Target="../media/image17.png"/><Relationship Id="rId3" Type="http://schemas.microsoft.com/office/2007/relationships/hdphoto" Target="../media/image16.wdp"/><Relationship Id="rId2" Type="http://schemas.openxmlformats.org/officeDocument/2006/relationships/image" Target="../media/image15.png"/><Relationship Id="rId10" Type="http://schemas.openxmlformats.org/officeDocument/2006/relationships/notesSlide" Target="../notesSlides/notesSlide7.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image" Target="../media/image22.jpeg"/><Relationship Id="rId3" Type="http://schemas.openxmlformats.org/officeDocument/2006/relationships/tags" Target="../tags/tag31.xml"/><Relationship Id="rId2" Type="http://schemas.openxmlformats.org/officeDocument/2006/relationships/tags" Target="../tags/tag30.xml"/><Relationship Id="rId15" Type="http://schemas.openxmlformats.org/officeDocument/2006/relationships/notesSlide" Target="../notesSlides/notesSlide8.xml"/><Relationship Id="rId14" Type="http://schemas.openxmlformats.org/officeDocument/2006/relationships/slideLayout" Target="../slideLayouts/slideLayout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2" Type="http://schemas.openxmlformats.org/officeDocument/2006/relationships/notesSlide" Target="../notesSlides/notesSlide9.xml"/><Relationship Id="rId11" Type="http://schemas.openxmlformats.org/officeDocument/2006/relationships/slideLayout" Target="../slideLayouts/slideLayout2.xml"/><Relationship Id="rId10" Type="http://schemas.openxmlformats.org/officeDocument/2006/relationships/image" Target="../media/image23.png"/><Relationship Id="rId1" Type="http://schemas.openxmlformats.org/officeDocument/2006/relationships/tags" Target="../tags/tag4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52.xml"/><Relationship Id="rId3" Type="http://schemas.openxmlformats.org/officeDocument/2006/relationships/image" Target="../media/image24.png"/><Relationship Id="rId2" Type="http://schemas.openxmlformats.org/officeDocument/2006/relationships/tags" Target="../tags/tag51.xml"/><Relationship Id="rId1" Type="http://schemas.openxmlformats.org/officeDocument/2006/relationships/tags" Target="../tags/tag5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tags" Target="../tags/tag53.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27.wdp"/><Relationship Id="rId3" Type="http://schemas.openxmlformats.org/officeDocument/2006/relationships/image" Target="../media/image26.png"/><Relationship Id="rId2" Type="http://schemas.openxmlformats.org/officeDocument/2006/relationships/tags" Target="../tags/tag55.xml"/><Relationship Id="rId1" Type="http://schemas.openxmlformats.org/officeDocument/2006/relationships/tags" Target="../tags/tag54.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14.wdp"/><Relationship Id="rId3" Type="http://schemas.openxmlformats.org/officeDocument/2006/relationships/image" Target="../media/image28.png"/><Relationship Id="rId2" Type="http://schemas.openxmlformats.org/officeDocument/2006/relationships/tags" Target="../tags/tag57.xml"/><Relationship Id="rId1" Type="http://schemas.openxmlformats.org/officeDocument/2006/relationships/tags" Target="../tags/tag56.xml"/></Relationships>
</file>

<file path=ppt/slides/_rels/slide18.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image" Target="../media/image29.png"/><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tags" Target="../tags/tag5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image" Target="../media/image34.png"/><Relationship Id="rId4" Type="http://schemas.openxmlformats.org/officeDocument/2006/relationships/tags" Target="../tags/tag66.xml"/><Relationship Id="rId3" Type="http://schemas.openxmlformats.org/officeDocument/2006/relationships/image" Target="../media/image33.png"/><Relationship Id="rId2" Type="http://schemas.openxmlformats.org/officeDocument/2006/relationships/tags" Target="../tags/tag65.xml"/><Relationship Id="rId1" Type="http://schemas.openxmlformats.org/officeDocument/2006/relationships/tags" Target="../tags/tag64.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7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22.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39.jpeg"/><Relationship Id="rId7" Type="http://schemas.microsoft.com/office/2007/relationships/hdphoto" Target="../media/image38.wdp"/><Relationship Id="rId6" Type="http://schemas.openxmlformats.org/officeDocument/2006/relationships/image" Target="../media/image37.png"/><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tags" Target="../tags/tag7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tags" Target="../tags/tag7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image" Target="../media/image6.png"/><Relationship Id="rId3" Type="http://schemas.openxmlformats.org/officeDocument/2006/relationships/tags" Target="../tags/tag5.xml"/><Relationship Id="rId2" Type="http://schemas.openxmlformats.org/officeDocument/2006/relationships/image" Target="../media/image5.png"/><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tags" Target="../tags/tag9.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8" Type="http://schemas.openxmlformats.org/officeDocument/2006/relationships/notesSlide" Target="../notesSlides/notesSlide5.xml"/><Relationship Id="rId17" Type="http://schemas.openxmlformats.org/officeDocument/2006/relationships/slideLayout" Target="../slideLayouts/slideLayout2.xml"/><Relationship Id="rId16" Type="http://schemas.openxmlformats.org/officeDocument/2006/relationships/image" Target="../media/image10.jpeg"/><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microsoft.com/office/2007/relationships/hdphoto" Target="../media/image14.wdp"/><Relationship Id="rId8" Type="http://schemas.openxmlformats.org/officeDocument/2006/relationships/image" Target="../media/image13.png"/><Relationship Id="rId7" Type="http://schemas.openxmlformats.org/officeDocument/2006/relationships/tags" Target="../tags/tag27.xml"/><Relationship Id="rId6" Type="http://schemas.openxmlformats.org/officeDocument/2006/relationships/tags" Target="../tags/tag26.xml"/><Relationship Id="rId5" Type="http://schemas.microsoft.com/office/2007/relationships/hdphoto" Target="../media/image12.wdp"/><Relationship Id="rId4" Type="http://schemas.openxmlformats.org/officeDocument/2006/relationships/image" Target="../media/image11.png"/><Relationship Id="rId3" Type="http://schemas.openxmlformats.org/officeDocument/2006/relationships/tags" Target="../tags/tag25.xml"/><Relationship Id="rId2" Type="http://schemas.openxmlformats.org/officeDocument/2006/relationships/tags" Target="../tags/tag24.xml"/><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6356554" y="-619273"/>
            <a:ext cx="6857499" cy="8209997"/>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57499" h="8209997">
                <a:moveTo>
                  <a:pt x="2819282" y="5401022"/>
                </a:moveTo>
                <a:cubicBezTo>
                  <a:pt x="2464934" y="4225136"/>
                  <a:pt x="-64688" y="2260114"/>
                  <a:pt x="1267" y="979018"/>
                </a:cubicBezTo>
                <a:cubicBezTo>
                  <a:pt x="250102" y="-340579"/>
                  <a:pt x="4596237" y="-94873"/>
                  <a:pt x="5717580" y="380641"/>
                </a:cubicBezTo>
                <a:cubicBezTo>
                  <a:pt x="6838923" y="856155"/>
                  <a:pt x="6501345" y="2596594"/>
                  <a:pt x="6729325" y="3832104"/>
                </a:cubicBezTo>
                <a:cubicBezTo>
                  <a:pt x="6957305" y="5067614"/>
                  <a:pt x="6950889" y="6774092"/>
                  <a:pt x="6122934" y="7495319"/>
                </a:cubicBezTo>
                <a:cubicBezTo>
                  <a:pt x="5294979" y="8216546"/>
                  <a:pt x="2677965" y="8383385"/>
                  <a:pt x="2127357" y="8034336"/>
                </a:cubicBezTo>
                <a:cubicBezTo>
                  <a:pt x="1576749" y="7685287"/>
                  <a:pt x="3173630" y="6576908"/>
                  <a:pt x="2819282" y="5401022"/>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42962" y="1225723"/>
            <a:ext cx="4566720" cy="4541349"/>
          </a:xfrm>
          <a:prstGeom prst="rect">
            <a:avLst/>
          </a:prstGeom>
        </p:spPr>
      </p:pic>
      <p:sp>
        <p:nvSpPr>
          <p:cNvPr id="6" name="矩形 5"/>
          <p:cNvSpPr/>
          <p:nvPr/>
        </p:nvSpPr>
        <p:spPr>
          <a:xfrm>
            <a:off x="782317" y="1766982"/>
            <a:ext cx="5923282" cy="1198880"/>
          </a:xfrm>
          <a:prstGeom prst="rect">
            <a:avLst/>
          </a:prstGeom>
        </p:spPr>
        <p:txBody>
          <a:bodyPr wrap="square">
            <a:spAutoFit/>
          </a:bodyPr>
          <a:lstStyle/>
          <a:p>
            <a:r>
              <a:rPr lang="zh-CN" altLang="en-US" sz="7200" dirty="0">
                <a:solidFill>
                  <a:schemeClr val="accent6">
                    <a:lumMod val="60000"/>
                    <a:lumOff val="40000"/>
                  </a:schemeClr>
                </a:solidFill>
                <a:latin typeface="Arial" panose="020B0604020202020204" pitchFamily="34" charset="0"/>
                <a:cs typeface="Arial" panose="020B0604020202020204" pitchFamily="34" charset="0"/>
              </a:rPr>
              <a:t>视力宝</a:t>
            </a:r>
            <a:endParaRPr lang="zh-CN" altLang="en-US" sz="72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7" name="矩形 6"/>
          <p:cNvSpPr/>
          <p:nvPr/>
        </p:nvSpPr>
        <p:spPr>
          <a:xfrm>
            <a:off x="782318" y="3496398"/>
            <a:ext cx="5923281" cy="954107"/>
          </a:xfrm>
          <a:prstGeom prst="rect">
            <a:avLst/>
          </a:prstGeom>
        </p:spPr>
        <p:txBody>
          <a:bodyPr wrap="square">
            <a:spAutoFit/>
          </a:bodyPr>
          <a:lstStyle/>
          <a:p>
            <a:pPr algn="l"/>
            <a:r>
              <a:rPr lang="zh-CN" altLang="en-US" sz="2800" dirty="0">
                <a:solidFill>
                  <a:schemeClr val="tx1">
                    <a:lumMod val="65000"/>
                    <a:lumOff val="35000"/>
                  </a:schemeClr>
                </a:solidFill>
                <a:latin typeface="+mj-lt"/>
                <a:cs typeface="Arial" panose="020B0604020202020204" pitchFamily="34" charset="0"/>
              </a:rPr>
              <a:t>基于计算机视觉的</a:t>
            </a:r>
            <a:r>
              <a:rPr lang="zh-CN" altLang="en-US" sz="2800" dirty="0">
                <a:solidFill>
                  <a:schemeClr val="tx1">
                    <a:lumMod val="65000"/>
                    <a:lumOff val="35000"/>
                  </a:schemeClr>
                </a:solidFill>
                <a:latin typeface="+mj-lt"/>
                <a:cs typeface="Arial" panose="020B0604020202020204" pitchFamily="34" charset="0"/>
                <a:sym typeface="+mn-ea"/>
              </a:rPr>
              <a:t>自动化</a:t>
            </a:r>
            <a:endParaRPr lang="en-US" altLang="zh-CN" sz="2800" dirty="0">
              <a:solidFill>
                <a:schemeClr val="tx1">
                  <a:lumMod val="65000"/>
                  <a:lumOff val="35000"/>
                </a:schemeClr>
              </a:solidFill>
              <a:latin typeface="+mj-lt"/>
              <a:cs typeface="Arial" panose="020B0604020202020204" pitchFamily="34" charset="0"/>
              <a:sym typeface="+mn-ea"/>
            </a:endParaRPr>
          </a:p>
          <a:p>
            <a:pPr algn="l"/>
            <a:r>
              <a:rPr lang="zh-CN" altLang="en-US" sz="2800" dirty="0">
                <a:solidFill>
                  <a:schemeClr val="tx1">
                    <a:lumMod val="65000"/>
                    <a:lumOff val="35000"/>
                  </a:schemeClr>
                </a:solidFill>
                <a:latin typeface="+mj-lt"/>
                <a:cs typeface="Arial" panose="020B0604020202020204" pitchFamily="34" charset="0"/>
              </a:rPr>
              <a:t>视力检查解决方案</a:t>
            </a:r>
            <a:endParaRPr lang="zh-CN" altLang="en-US" sz="2800" dirty="0">
              <a:solidFill>
                <a:schemeClr val="tx1">
                  <a:lumMod val="65000"/>
                  <a:lumOff val="35000"/>
                </a:schemeClr>
              </a:solidFill>
              <a:latin typeface="+mj-lt"/>
              <a:cs typeface="Arial" panose="020B0604020202020204" pitchFamily="34" charset="0"/>
            </a:endParaRPr>
          </a:p>
        </p:txBody>
      </p:sp>
      <p:sp>
        <p:nvSpPr>
          <p:cNvPr id="8" name="文本框 7"/>
          <p:cNvSpPr txBox="1"/>
          <p:nvPr/>
        </p:nvSpPr>
        <p:spPr>
          <a:xfrm>
            <a:off x="823220" y="4843541"/>
            <a:ext cx="4232665" cy="1116965"/>
          </a:xfrm>
          <a:prstGeom prst="rect">
            <a:avLst/>
          </a:prstGeom>
          <a:noFill/>
        </p:spPr>
        <p:txBody>
          <a:bodyPr wrap="square" rtlCol="0">
            <a:spAutoFit/>
          </a:bodyPr>
          <a:lstStyle/>
          <a:p>
            <a:pPr indent="0" fontAlgn="auto">
              <a:lnSpc>
                <a:spcPts val="1000"/>
              </a:lnSpc>
            </a:pPr>
            <a:r>
              <a:rPr lang="zh-CN" altLang="en-US" sz="1300" dirty="0">
                <a:cs typeface="Arial" panose="020B0604020202020204" pitchFamily="34" charset="0"/>
                <a:sym typeface="+mn-ea"/>
              </a:rPr>
              <a:t>负责人：</a:t>
            </a:r>
            <a:r>
              <a:rPr lang="zh-CN" altLang="en-US" sz="1300" dirty="0">
                <a:cs typeface="Arial" panose="020B0604020202020204" pitchFamily="34" charset="0"/>
                <a:sym typeface="+mn-ea"/>
              </a:rPr>
              <a:t>蒋天宇</a:t>
            </a:r>
            <a:endParaRPr lang="zh-CN" altLang="en-US" sz="1300" dirty="0">
              <a:cs typeface="Arial" panose="020B0604020202020204" pitchFamily="34" charset="0"/>
              <a:sym typeface="+mn-ea"/>
            </a:endParaRPr>
          </a:p>
          <a:p>
            <a:pPr indent="0" fontAlgn="auto">
              <a:lnSpc>
                <a:spcPts val="1000"/>
              </a:lnSpc>
            </a:pPr>
            <a:endParaRPr lang="zh-CN" altLang="en-US" sz="1300" dirty="0">
              <a:cs typeface="Arial" panose="020B0604020202020204" pitchFamily="34" charset="0"/>
              <a:sym typeface="+mn-ea"/>
            </a:endParaRPr>
          </a:p>
          <a:p>
            <a:pPr indent="0" fontAlgn="auto">
              <a:lnSpc>
                <a:spcPts val="1000"/>
              </a:lnSpc>
            </a:pPr>
            <a:r>
              <a:rPr lang="zh-CN" altLang="en-US" sz="1300" dirty="0">
                <a:cs typeface="Arial" panose="020B0604020202020204" pitchFamily="34" charset="0"/>
                <a:sym typeface="+mn-ea"/>
              </a:rPr>
              <a:t>指导老师：王鸿伟</a:t>
            </a:r>
            <a:endParaRPr lang="zh-CN" altLang="en-US" sz="1300" dirty="0">
              <a:cs typeface="Arial" panose="020B0604020202020204" pitchFamily="34" charset="0"/>
              <a:sym typeface="+mn-ea"/>
            </a:endParaRPr>
          </a:p>
          <a:p>
            <a:pPr indent="0" fontAlgn="auto">
              <a:lnSpc>
                <a:spcPts val="1000"/>
              </a:lnSpc>
            </a:pPr>
            <a:endParaRPr lang="zh-CN" altLang="en-US" sz="1300" dirty="0">
              <a:cs typeface="Arial" panose="020B0604020202020204" pitchFamily="34" charset="0"/>
              <a:sym typeface="+mn-ea"/>
            </a:endParaRPr>
          </a:p>
          <a:p>
            <a:pPr indent="0" fontAlgn="auto">
              <a:lnSpc>
                <a:spcPts val="1000"/>
              </a:lnSpc>
            </a:pPr>
            <a:r>
              <a:rPr lang="zh-CN" altLang="en-US" sz="1300" dirty="0">
                <a:cs typeface="Arial" panose="020B0604020202020204" pitchFamily="34" charset="0"/>
                <a:sym typeface="+mn-ea"/>
              </a:rPr>
              <a:t>团队成员：侯灿坤、陈柏熹、王文卓</a:t>
            </a:r>
            <a:endParaRPr lang="en-US" altLang="zh-CN" sz="1300" dirty="0">
              <a:cs typeface="Arial" panose="020B0604020202020204" pitchFamily="34" charset="0"/>
              <a:sym typeface="+mn-ea"/>
            </a:endParaRPr>
          </a:p>
          <a:p>
            <a:pPr indent="0" fontAlgn="auto">
              <a:lnSpc>
                <a:spcPts val="1000"/>
              </a:lnSpc>
            </a:pPr>
            <a:endParaRPr lang="zh-CN" altLang="en-US" sz="1300" dirty="0">
              <a:cs typeface="Arial" panose="020B0604020202020204" pitchFamily="34" charset="0"/>
              <a:sym typeface="+mn-ea"/>
            </a:endParaRPr>
          </a:p>
          <a:p>
            <a:pPr indent="0" fontAlgn="auto">
              <a:lnSpc>
                <a:spcPts val="1000"/>
              </a:lnSpc>
            </a:pPr>
            <a:endParaRPr lang="zh-CN" altLang="en-US" sz="1300" dirty="0">
              <a:cs typeface="Arial" panose="020B0604020202020204" pitchFamily="34" charset="0"/>
              <a:sym typeface="+mn-ea"/>
            </a:endParaRPr>
          </a:p>
          <a:p>
            <a:pPr indent="0" algn="ctr" fontAlgn="auto">
              <a:lnSpc>
                <a:spcPts val="1000"/>
              </a:lnSpc>
            </a:pPr>
            <a:r>
              <a:rPr lang="zh-CN" altLang="en-US" sz="1300" dirty="0">
                <a:cs typeface="Arial" panose="020B0604020202020204" pitchFamily="34" charset="0"/>
                <a:sym typeface="+mn-ea"/>
              </a:rPr>
              <a:t>参赛单位：泉州师范学院</a:t>
            </a:r>
            <a:endParaRPr lang="zh-CN" altLang="en-US" sz="1300" dirty="0">
              <a:cs typeface="Arial" panose="020B0604020202020204" pitchFamily="34" charset="0"/>
              <a:sym typeface="+mn-ea"/>
            </a:endParaRPr>
          </a:p>
        </p:txBody>
      </p:sp>
      <p:sp>
        <p:nvSpPr>
          <p:cNvPr id="9" name="矩形: 圆角 8"/>
          <p:cNvSpPr/>
          <p:nvPr/>
        </p:nvSpPr>
        <p:spPr>
          <a:xfrm flipV="1">
            <a:off x="946785" y="3041015"/>
            <a:ext cx="1449705" cy="76200"/>
          </a:xfrm>
          <a:prstGeom prst="roundRect">
            <a:avLst>
              <a:gd name="adj" fmla="val 50000"/>
            </a:avLst>
          </a:prstGeom>
          <a:solidFill>
            <a:srgbClr val="47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66516" y="-2021177"/>
            <a:ext cx="2497667" cy="2768600"/>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3598312" y="5662835"/>
            <a:ext cx="2497667"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箭头: V 形 29"/>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31" name="箭头: 五边形 30"/>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32" name="箭头: V 形 31"/>
          <p:cNvSpPr/>
          <p:nvPr/>
        </p:nvSpPr>
        <p:spPr>
          <a:xfrm>
            <a:off x="3619056" y="134155"/>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33" name="箭头: V 形 32"/>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34" name="箭头: V 形 33"/>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35" name="箭头: V 形 34"/>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
        <p:nvSpPr>
          <p:cNvPr id="2" name="文本框 1"/>
          <p:cNvSpPr txBox="1"/>
          <p:nvPr/>
        </p:nvSpPr>
        <p:spPr>
          <a:xfrm>
            <a:off x="6163296" y="4499735"/>
            <a:ext cx="5660572" cy="1691572"/>
          </a:xfrm>
          <a:prstGeom prst="rect">
            <a:avLst/>
          </a:prstGeom>
          <a:noFill/>
          <a:ln w="9525">
            <a:noFill/>
          </a:ln>
        </p:spPr>
        <p:txBody>
          <a:bodyPr wrap="square">
            <a:noAutofit/>
          </a:bodyPr>
          <a:lstStyle/>
          <a:p>
            <a:pPr indent="0" fontAlgn="auto">
              <a:lnSpc>
                <a:spcPct val="150000"/>
              </a:lnSpc>
              <a:spcBef>
                <a:spcPts val="600"/>
              </a:spcBef>
              <a:buClr>
                <a:schemeClr val="accent6"/>
              </a:buClr>
              <a:buSzTx/>
              <a:buFontTx/>
              <a:buNone/>
            </a:pPr>
            <a:r>
              <a:rPr lang="zh-CN" altLang="en-US" sz="1600" dirty="0">
                <a:solidFill>
                  <a:schemeClr val="bg1">
                    <a:lumMod val="50000"/>
                  </a:schemeClr>
                </a:solidFill>
                <a:latin typeface="+mj-ea"/>
                <a:ea typeface="+mj-ea"/>
                <a:cs typeface="+mn-ea"/>
              </a:rPr>
              <a:t>系统应用了</a:t>
            </a:r>
            <a:r>
              <a:rPr lang="zh-CN" altLang="en-US" sz="1600" b="1" dirty="0">
                <a:solidFill>
                  <a:schemeClr val="bg1">
                    <a:lumMod val="50000"/>
                  </a:schemeClr>
                </a:solidFill>
                <a:latin typeface="+mj-ea"/>
                <a:ea typeface="+mj-ea"/>
                <a:cs typeface="+mn-ea"/>
              </a:rPr>
              <a:t>人脸身份识别</a:t>
            </a:r>
            <a:r>
              <a:rPr lang="zh-CN" altLang="en-US" sz="1600" dirty="0">
                <a:solidFill>
                  <a:schemeClr val="bg1">
                    <a:lumMod val="50000"/>
                  </a:schemeClr>
                </a:solidFill>
                <a:latin typeface="+mj-ea"/>
                <a:ea typeface="+mj-ea"/>
                <a:cs typeface="+mn-ea"/>
              </a:rPr>
              <a:t>，</a:t>
            </a:r>
            <a:r>
              <a:rPr lang="zh-CN" altLang="en-US" sz="1600" b="1" dirty="0">
                <a:solidFill>
                  <a:schemeClr val="bg1">
                    <a:lumMod val="50000"/>
                  </a:schemeClr>
                </a:solidFill>
                <a:latin typeface="+mj-ea"/>
                <a:ea typeface="+mj-ea"/>
                <a:cs typeface="+mn-ea"/>
              </a:rPr>
              <a:t>眼镜佩戴识别</a:t>
            </a:r>
            <a:r>
              <a:rPr lang="zh-CN" altLang="en-US" sz="1600" dirty="0">
                <a:solidFill>
                  <a:schemeClr val="bg1">
                    <a:lumMod val="50000"/>
                  </a:schemeClr>
                </a:solidFill>
                <a:latin typeface="+mj-ea"/>
                <a:ea typeface="+mj-ea"/>
                <a:cs typeface="+mn-ea"/>
              </a:rPr>
              <a:t>，</a:t>
            </a:r>
            <a:r>
              <a:rPr lang="zh-CN" altLang="en-US" sz="1600" b="1" dirty="0">
                <a:solidFill>
                  <a:schemeClr val="bg1">
                    <a:lumMod val="50000"/>
                  </a:schemeClr>
                </a:solidFill>
                <a:latin typeface="+mj-ea"/>
                <a:ea typeface="+mj-ea"/>
                <a:cs typeface="+mn-ea"/>
              </a:rPr>
              <a:t>手势方向识别</a:t>
            </a:r>
            <a:r>
              <a:rPr lang="zh-CN" altLang="en-US" sz="1600" dirty="0">
                <a:solidFill>
                  <a:schemeClr val="bg1">
                    <a:lumMod val="50000"/>
                  </a:schemeClr>
                </a:solidFill>
                <a:latin typeface="+mj-ea"/>
                <a:ea typeface="+mj-ea"/>
                <a:cs typeface="+mn-ea"/>
              </a:rPr>
              <a:t>，测试端语音播报提示，数据上云等功能。</a:t>
            </a:r>
            <a:endParaRPr lang="en-US" altLang="zh-CN" sz="1600" dirty="0">
              <a:solidFill>
                <a:schemeClr val="bg1">
                  <a:lumMod val="50000"/>
                </a:schemeClr>
              </a:solidFill>
              <a:latin typeface="+mj-ea"/>
              <a:ea typeface="+mj-ea"/>
              <a:cs typeface="+mn-ea"/>
            </a:endParaRPr>
          </a:p>
          <a:p>
            <a:pPr indent="0" fontAlgn="auto">
              <a:lnSpc>
                <a:spcPct val="150000"/>
              </a:lnSpc>
              <a:spcBef>
                <a:spcPts val="600"/>
              </a:spcBef>
              <a:buClr>
                <a:schemeClr val="accent6"/>
              </a:buClr>
              <a:buSzTx/>
              <a:buFontTx/>
              <a:buNone/>
            </a:pPr>
            <a:r>
              <a:rPr lang="zh-CN" altLang="en-US" sz="1600" dirty="0">
                <a:solidFill>
                  <a:schemeClr val="bg1">
                    <a:lumMod val="50000"/>
                  </a:schemeClr>
                </a:solidFill>
                <a:latin typeface="+mj-ea"/>
                <a:ea typeface="+mj-ea"/>
                <a:cs typeface="+mn-ea"/>
              </a:rPr>
              <a:t>用户通过与终端进行</a:t>
            </a:r>
            <a:r>
              <a:rPr lang="zh-CN" altLang="en-US" sz="1600" b="1" dirty="0">
                <a:solidFill>
                  <a:schemeClr val="bg1">
                    <a:lumMod val="50000"/>
                  </a:schemeClr>
                </a:solidFill>
                <a:latin typeface="+mj-ea"/>
                <a:ea typeface="+mj-ea"/>
                <a:cs typeface="+mn-ea"/>
              </a:rPr>
              <a:t>非接触式</a:t>
            </a:r>
            <a:r>
              <a:rPr lang="zh-CN" altLang="en-US" sz="1600" dirty="0">
                <a:solidFill>
                  <a:schemeClr val="bg1">
                    <a:lumMod val="50000"/>
                  </a:schemeClr>
                </a:solidFill>
                <a:latin typeface="+mj-ea"/>
                <a:ea typeface="+mj-ea"/>
                <a:cs typeface="+mn-ea"/>
              </a:rPr>
              <a:t>的视觉交互配合全程语音提示来完成所有操作。</a:t>
            </a:r>
            <a:endParaRPr lang="zh-CN" altLang="en-US" sz="1600" dirty="0">
              <a:solidFill>
                <a:schemeClr val="bg1">
                  <a:lumMod val="50000"/>
                </a:schemeClr>
              </a:solidFill>
              <a:latin typeface="+mj-ea"/>
              <a:ea typeface="+mj-ea"/>
              <a:cs typeface="+mn-ea"/>
            </a:endParaRPr>
          </a:p>
        </p:txBody>
      </p:sp>
      <p:sp>
        <p:nvSpPr>
          <p:cNvPr id="11" name="矩形 10"/>
          <p:cNvSpPr/>
          <p:nvPr>
            <p:custDataLst>
              <p:tags r:id="rId1"/>
            </p:custDataLst>
          </p:nvPr>
        </p:nvSpPr>
        <p:spPr>
          <a:xfrm>
            <a:off x="2968443" y="807963"/>
            <a:ext cx="6255113" cy="450851"/>
          </a:xfrm>
          <a:prstGeom prst="rect">
            <a:avLst/>
          </a:prstGeom>
          <a:solidFill>
            <a:schemeClr val="accent6">
              <a:lumMod val="60000"/>
              <a:lumOff val="40000"/>
            </a:schemeClr>
          </a:solidFill>
        </p:spPr>
        <p:txBody>
          <a:bodyPr wrap="square">
            <a:noAutofit/>
          </a:bodyPr>
          <a:lstStyle/>
          <a:p>
            <a:pPr algn="ctr"/>
            <a:r>
              <a:rPr lang="zh-CN" altLang="en-US" sz="2400" b="1" dirty="0">
                <a:solidFill>
                  <a:schemeClr val="bg1"/>
                </a:solidFill>
                <a:sym typeface="+mn-ea"/>
              </a:rPr>
              <a:t>基于计算机视觉技术的自动化视力检查系统</a:t>
            </a:r>
            <a:endParaRPr lang="zh-CN" altLang="en-US" sz="2400" b="1" dirty="0">
              <a:solidFill>
                <a:schemeClr val="tx1">
                  <a:lumMod val="65000"/>
                  <a:lumOff val="35000"/>
                </a:schemeClr>
              </a:solidFill>
            </a:endParaRPr>
          </a:p>
        </p:txBody>
      </p:sp>
      <p:sp>
        <p:nvSpPr>
          <p:cNvPr id="15" name="文本框 14"/>
          <p:cNvSpPr txBox="1"/>
          <p:nvPr/>
        </p:nvSpPr>
        <p:spPr>
          <a:xfrm>
            <a:off x="830575" y="1288845"/>
            <a:ext cx="11919857" cy="422295"/>
          </a:xfrm>
          <a:prstGeom prst="rect">
            <a:avLst/>
          </a:prstGeom>
          <a:noFill/>
        </p:spPr>
        <p:txBody>
          <a:bodyPr wrap="square">
            <a:spAutoFit/>
          </a:bodyPr>
          <a:lstStyle/>
          <a:p>
            <a:pPr>
              <a:lnSpc>
                <a:spcPct val="150000"/>
              </a:lnSpc>
            </a:pPr>
            <a:r>
              <a:rPr lang="zh-CN" altLang="en-US" sz="1600" b="1" spc="100" dirty="0">
                <a:solidFill>
                  <a:srgbClr val="7A6B6B"/>
                </a:solidFill>
                <a:ea typeface="更纱黑体 SC Light" panose="02000400000000000000" pitchFamily="2" charset="-122"/>
                <a:sym typeface="+mn-ea"/>
              </a:rPr>
              <a:t>项目目标：通过较少人工，完成视力检查以及平台防控，减缓近视度数的快速增长，更加高效的利用医疗资源。</a:t>
            </a:r>
            <a:endParaRPr lang="zh-CN" altLang="en-US" sz="1600" b="1" spc="100" dirty="0">
              <a:solidFill>
                <a:srgbClr val="7A6B6B"/>
              </a:solidFill>
              <a:ea typeface="更纱黑体 SC Light" panose="02000400000000000000" pitchFamily="2" charset="-122"/>
              <a:sym typeface="+mn-ea"/>
            </a:endParaRPr>
          </a:p>
        </p:txBody>
      </p:sp>
      <p:pic>
        <p:nvPicPr>
          <p:cNvPr id="4" name="图片 3" descr="7b0a20202020227069636672616d65646573223a20222670666d38383230353539343934262673707432312d312626626474303026267764743233333026266f726773697a653030262670667431393926220a7d0a"/>
          <p:cNvPicPr>
            <a:picLocks noChangeAspect="1"/>
          </p:cNvPicPr>
          <p:nvPr/>
        </p:nvPicPr>
        <p:blipFill>
          <a:blip r:embed="rId2">
            <a:extLst>
              <a:ext uri="{BEBA8EAE-BF5A-486C-A8C5-ECC9F3942E4B}">
                <a14:imgProps xmlns:a14="http://schemas.microsoft.com/office/drawing/2010/main">
                  <a14:imgLayer r:embed="rId3"/>
                </a14:imgProps>
              </a:ext>
            </a:extLst>
          </a:blip>
          <a:srcRect/>
          <a:stretch>
            <a:fillRect/>
          </a:stretch>
        </p:blipFill>
        <p:spPr>
          <a:xfrm>
            <a:off x="830575" y="1879994"/>
            <a:ext cx="1988378" cy="4236963"/>
          </a:xfrm>
          <a:prstGeom prst="rect">
            <a:avLst/>
          </a:prstGeom>
        </p:spPr>
      </p:pic>
      <p:pic>
        <p:nvPicPr>
          <p:cNvPr id="7" name="图片 6" descr="7b0a20202020227069636672616d65646573223a20222670666d38383230353539343934262673707432312d312626626474303026267764743233333026266f726773697a653030262670667431393926220a7d0a"/>
          <p:cNvPicPr>
            <a:picLocks noChangeAspect="1"/>
          </p:cNvPicPr>
          <p:nvPr/>
        </p:nvPicPr>
        <p:blipFill>
          <a:blip r:embed="rId4">
            <a:extLst>
              <a:ext uri="{BEBA8EAE-BF5A-486C-A8C5-ECC9F3942E4B}">
                <a14:imgProps xmlns:a14="http://schemas.microsoft.com/office/drawing/2010/main">
                  <a14:imgLayer r:embed="rId5"/>
                </a14:imgProps>
              </a:ext>
            </a:extLst>
          </a:blip>
          <a:srcRect/>
          <a:stretch>
            <a:fillRect/>
          </a:stretch>
        </p:blipFill>
        <p:spPr>
          <a:xfrm>
            <a:off x="3341431" y="1879994"/>
            <a:ext cx="1943381" cy="4236963"/>
          </a:xfrm>
          <a:prstGeom prst="rect">
            <a:avLst/>
          </a:prstGeom>
        </p:spPr>
      </p:pic>
      <p:pic>
        <p:nvPicPr>
          <p:cNvPr id="9" name="图片 8" descr="7b0a20202020227069636672616d65646573223a20222670666d38383230353539343934262673707432312d312626626474303026267764743233333026266f726773697a653030262670667431393926220a7d0a"/>
          <p:cNvPicPr>
            <a:picLocks noChangeAspect="1"/>
          </p:cNvPicPr>
          <p:nvPr/>
        </p:nvPicPr>
        <p:blipFill>
          <a:blip r:embed="rId6">
            <a:extLst>
              <a:ext uri="{BEBA8EAE-BF5A-486C-A8C5-ECC9F3942E4B}">
                <a14:imgProps xmlns:a14="http://schemas.microsoft.com/office/drawing/2010/main">
                  <a14:imgLayer r:embed="rId7"/>
                </a14:imgProps>
              </a:ext>
            </a:extLst>
          </a:blip>
          <a:srcRect/>
          <a:stretch>
            <a:fillRect/>
          </a:stretch>
        </p:blipFill>
        <p:spPr>
          <a:xfrm>
            <a:off x="6578412" y="1961628"/>
            <a:ext cx="4430946" cy="2158106"/>
          </a:xfrm>
          <a:prstGeom prst="rect">
            <a:avLst/>
          </a:prstGeom>
        </p:spPr>
      </p:pic>
      <p:sp>
        <p:nvSpPr>
          <p:cNvPr id="3" name="文本框 2"/>
          <p:cNvSpPr txBox="1"/>
          <p:nvPr>
            <p:custDataLst>
              <p:tags r:id="rId8"/>
            </p:custDataLst>
          </p:nvPr>
        </p:nvSpPr>
        <p:spPr>
          <a:xfrm>
            <a:off x="1273420" y="6191307"/>
            <a:ext cx="3668078" cy="464820"/>
          </a:xfrm>
          <a:prstGeom prst="rect">
            <a:avLst/>
          </a:prstGeom>
          <a:noFill/>
        </p:spPr>
        <p:txBody>
          <a:bodyPr wrap="square" rtlCol="0"/>
          <a:lstStyle/>
          <a:p>
            <a:pPr algn="ctr">
              <a:lnSpc>
                <a:spcPct val="120000"/>
              </a:lnSpc>
            </a:pPr>
            <a:r>
              <a:rPr lang="zh-CN" altLang="en-US" sz="1200" b="1" dirty="0">
                <a:solidFill>
                  <a:srgbClr val="7A6B6B"/>
                </a:solidFill>
                <a:latin typeface="+mn-ea"/>
                <a:cs typeface="+mn-ea"/>
                <a:sym typeface="Arial" panose="020B0604020202020204" pitchFamily="34" charset="0"/>
              </a:rPr>
              <a:t>移动端界面</a:t>
            </a:r>
            <a:endParaRPr lang="zh-CN" altLang="en-US" sz="1200" b="1" dirty="0">
              <a:solidFill>
                <a:srgbClr val="7A6B6B"/>
              </a:solidFill>
              <a:latin typeface="+mn-ea"/>
              <a:cs typeface="+mn-ea"/>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324973" y="1579113"/>
            <a:ext cx="3957931" cy="4011405"/>
          </a:xfrm>
          <a:prstGeom prst="rect">
            <a:avLst/>
          </a:prstGeom>
        </p:spPr>
      </p:pic>
      <p:sp>
        <p:nvSpPr>
          <p:cNvPr id="6" name="矩形 5"/>
          <p:cNvSpPr/>
          <p:nvPr>
            <p:custDataLst>
              <p:tags r:id="rId2"/>
            </p:custDataLst>
          </p:nvPr>
        </p:nvSpPr>
        <p:spPr>
          <a:xfrm>
            <a:off x="782265" y="415309"/>
            <a:ext cx="4085986" cy="460375"/>
          </a:xfrm>
          <a:prstGeom prst="rect">
            <a:avLst/>
          </a:prstGeom>
        </p:spPr>
        <p:txBody>
          <a:bodyPr wrap="square">
            <a:spAutoFit/>
          </a:bodyPr>
          <a:lstStyle/>
          <a:p>
            <a:r>
              <a:rPr lang="zh-CN" altLang="en-US" sz="2400">
                <a:solidFill>
                  <a:srgbClr val="A9D18E"/>
                </a:solidFill>
              </a:rPr>
              <a:t>方案构成</a:t>
            </a:r>
            <a:endParaRPr lang="zh-CN" altLang="en-US" sz="2400">
              <a:solidFill>
                <a:srgbClr val="A9D18E"/>
              </a:solidFill>
            </a:endParaRPr>
          </a:p>
        </p:txBody>
      </p:sp>
      <p:sp>
        <p:nvSpPr>
          <p:cNvPr id="15" name="矩形: 圆角 14"/>
          <p:cNvSpPr/>
          <p:nvPr>
            <p:custDataLst>
              <p:tags r:id="rId3"/>
            </p:custDataLst>
          </p:nvPr>
        </p:nvSpPr>
        <p:spPr>
          <a:xfrm>
            <a:off x="915036" y="990206"/>
            <a:ext cx="872066" cy="45719"/>
          </a:xfrm>
          <a:prstGeom prst="roundRect">
            <a:avLst>
              <a:gd name="adj" fmla="val 50000"/>
            </a:avLst>
          </a:prstGeom>
          <a:solidFill>
            <a:srgbClr val="47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4aec4d1b727dfc0d14c0aae78ce8b190"/>
          <p:cNvPicPr>
            <a:picLocks noChangeAspect="1"/>
          </p:cNvPicPr>
          <p:nvPr/>
        </p:nvPicPr>
        <p:blipFill>
          <a:blip r:embed="rId4"/>
          <a:stretch>
            <a:fillRect/>
          </a:stretch>
        </p:blipFill>
        <p:spPr>
          <a:xfrm>
            <a:off x="0" y="101418"/>
            <a:ext cx="12192000" cy="6655163"/>
          </a:xfrm>
          <a:prstGeom prst="rect">
            <a:avLst/>
          </a:prstGeom>
        </p:spPr>
      </p:pic>
      <p:sp>
        <p:nvSpPr>
          <p:cNvPr id="5" name="文本框 4"/>
          <p:cNvSpPr txBox="1"/>
          <p:nvPr/>
        </p:nvSpPr>
        <p:spPr>
          <a:xfrm>
            <a:off x="820420" y="2305050"/>
            <a:ext cx="1483995" cy="339725"/>
          </a:xfrm>
          <a:prstGeom prst="rect">
            <a:avLst/>
          </a:prstGeom>
          <a:noFill/>
        </p:spPr>
        <p:txBody>
          <a:bodyPr wrap="square" rtlCol="0">
            <a:noAutofit/>
          </a:bodyPr>
          <a:lstStyle/>
          <a:p>
            <a:r>
              <a:rPr lang="zh-CN" altLang="en-US" sz="1600" b="1" dirty="0">
                <a:solidFill>
                  <a:srgbClr val="01AF73"/>
                </a:solidFill>
                <a:effectLst/>
              </a:rPr>
              <a:t>人脸身份识别</a:t>
            </a:r>
            <a:endParaRPr lang="zh-CN" altLang="en-US" sz="1600" b="1" dirty="0">
              <a:solidFill>
                <a:srgbClr val="01AF73"/>
              </a:solidFill>
              <a:effectLst/>
            </a:endParaRPr>
          </a:p>
        </p:txBody>
      </p:sp>
      <p:sp>
        <p:nvSpPr>
          <p:cNvPr id="8" name="文本框 7"/>
          <p:cNvSpPr txBox="1"/>
          <p:nvPr>
            <p:custDataLst>
              <p:tags r:id="rId5"/>
            </p:custDataLst>
          </p:nvPr>
        </p:nvSpPr>
        <p:spPr>
          <a:xfrm>
            <a:off x="2938145" y="2162175"/>
            <a:ext cx="1750060" cy="339725"/>
          </a:xfrm>
          <a:prstGeom prst="rect">
            <a:avLst/>
          </a:prstGeom>
          <a:noFill/>
        </p:spPr>
        <p:txBody>
          <a:bodyPr wrap="square" rtlCol="0">
            <a:noAutofit/>
          </a:bodyPr>
          <a:lstStyle/>
          <a:p>
            <a:pPr algn="ctr"/>
            <a:r>
              <a:rPr lang="zh-CN" altLang="en-US" sz="1600" b="1" dirty="0">
                <a:solidFill>
                  <a:srgbClr val="01AF73"/>
                </a:solidFill>
                <a:effectLst/>
              </a:rPr>
              <a:t>检查前准备</a:t>
            </a:r>
            <a:endParaRPr lang="zh-CN" altLang="en-US" sz="1600" b="1" dirty="0">
              <a:solidFill>
                <a:srgbClr val="01AF73"/>
              </a:solidFill>
              <a:effectLst/>
            </a:endParaRPr>
          </a:p>
          <a:p>
            <a:pPr algn="ctr"/>
            <a:r>
              <a:rPr lang="zh-CN" altLang="en-US" sz="1600" b="1" dirty="0">
                <a:solidFill>
                  <a:srgbClr val="01AF73"/>
                </a:solidFill>
                <a:effectLst/>
              </a:rPr>
              <a:t>（裸眼</a:t>
            </a:r>
            <a:r>
              <a:rPr lang="en-US" altLang="zh-CN" sz="1600" b="1" dirty="0">
                <a:solidFill>
                  <a:srgbClr val="01AF73"/>
                </a:solidFill>
                <a:effectLst/>
              </a:rPr>
              <a:t>/</a:t>
            </a:r>
            <a:r>
              <a:rPr lang="zh-CN" altLang="en-US" sz="1600" b="1" dirty="0">
                <a:solidFill>
                  <a:srgbClr val="01AF73"/>
                </a:solidFill>
                <a:effectLst/>
              </a:rPr>
              <a:t>矫正视力）</a:t>
            </a:r>
            <a:endParaRPr lang="zh-CN" altLang="en-US" sz="1600" b="1" dirty="0">
              <a:solidFill>
                <a:srgbClr val="01AF73"/>
              </a:solidFill>
              <a:effectLst/>
            </a:endParaRPr>
          </a:p>
        </p:txBody>
      </p:sp>
      <p:sp>
        <p:nvSpPr>
          <p:cNvPr id="9" name="文本框 8"/>
          <p:cNvSpPr txBox="1"/>
          <p:nvPr>
            <p:custDataLst>
              <p:tags r:id="rId6"/>
            </p:custDataLst>
          </p:nvPr>
        </p:nvSpPr>
        <p:spPr>
          <a:xfrm>
            <a:off x="5245735" y="2165350"/>
            <a:ext cx="1750060" cy="339725"/>
          </a:xfrm>
          <a:prstGeom prst="rect">
            <a:avLst/>
          </a:prstGeom>
          <a:noFill/>
        </p:spPr>
        <p:txBody>
          <a:bodyPr wrap="square" rtlCol="0">
            <a:noAutofit/>
          </a:bodyPr>
          <a:lstStyle/>
          <a:p>
            <a:pPr algn="ctr"/>
            <a:r>
              <a:rPr lang="zh-CN" sz="1600" b="1" dirty="0">
                <a:solidFill>
                  <a:srgbClr val="01AF73"/>
                </a:solidFill>
                <a:effectLst/>
              </a:rPr>
              <a:t>语音提示</a:t>
            </a:r>
            <a:endParaRPr lang="zh-CN" sz="1600" b="1" dirty="0">
              <a:solidFill>
                <a:srgbClr val="01AF73"/>
              </a:solidFill>
              <a:effectLst/>
            </a:endParaRPr>
          </a:p>
          <a:p>
            <a:pPr algn="ctr"/>
            <a:r>
              <a:rPr lang="zh-CN" sz="1600" b="1" dirty="0">
                <a:solidFill>
                  <a:srgbClr val="01AF73"/>
                </a:solidFill>
                <a:effectLst/>
              </a:rPr>
              <a:t>（戴镜或摘镜）</a:t>
            </a:r>
            <a:endParaRPr lang="zh-CN" sz="1600" b="1" dirty="0">
              <a:solidFill>
                <a:srgbClr val="01AF73"/>
              </a:solidFill>
              <a:effectLst/>
            </a:endParaRPr>
          </a:p>
        </p:txBody>
      </p:sp>
      <p:sp>
        <p:nvSpPr>
          <p:cNvPr id="10" name="文本框 9"/>
          <p:cNvSpPr txBox="1"/>
          <p:nvPr>
            <p:custDataLst>
              <p:tags r:id="rId7"/>
            </p:custDataLst>
          </p:nvPr>
        </p:nvSpPr>
        <p:spPr>
          <a:xfrm>
            <a:off x="7534275" y="2305050"/>
            <a:ext cx="1750060" cy="339725"/>
          </a:xfrm>
          <a:prstGeom prst="rect">
            <a:avLst/>
          </a:prstGeom>
          <a:noFill/>
        </p:spPr>
        <p:txBody>
          <a:bodyPr wrap="square" rtlCol="0">
            <a:noAutofit/>
          </a:bodyPr>
          <a:lstStyle/>
          <a:p>
            <a:pPr algn="ctr"/>
            <a:r>
              <a:rPr lang="zh-CN" sz="1600" b="1">
                <a:solidFill>
                  <a:srgbClr val="01AF73"/>
                </a:solidFill>
                <a:effectLst/>
              </a:rPr>
              <a:t>进入检查阶段</a:t>
            </a:r>
            <a:endParaRPr lang="zh-CN" sz="1600" b="1">
              <a:solidFill>
                <a:srgbClr val="01AF73"/>
              </a:solidFill>
              <a:effectLst/>
            </a:endParaRPr>
          </a:p>
        </p:txBody>
      </p:sp>
      <p:sp>
        <p:nvSpPr>
          <p:cNvPr id="13" name="文本框 12"/>
          <p:cNvSpPr txBox="1"/>
          <p:nvPr>
            <p:custDataLst>
              <p:tags r:id="rId8"/>
            </p:custDataLst>
          </p:nvPr>
        </p:nvSpPr>
        <p:spPr>
          <a:xfrm>
            <a:off x="9822815" y="2152650"/>
            <a:ext cx="1750060" cy="339725"/>
          </a:xfrm>
          <a:prstGeom prst="rect">
            <a:avLst/>
          </a:prstGeom>
          <a:noFill/>
        </p:spPr>
        <p:txBody>
          <a:bodyPr wrap="square" rtlCol="0">
            <a:noAutofit/>
          </a:bodyPr>
          <a:lstStyle/>
          <a:p>
            <a:pPr algn="ctr"/>
            <a:r>
              <a:rPr lang="en-US" altLang="zh-CN" sz="1600" b="1" dirty="0">
                <a:solidFill>
                  <a:srgbClr val="01AF73"/>
                </a:solidFill>
                <a:effectLst/>
              </a:rPr>
              <a:t>“</a:t>
            </a:r>
            <a:r>
              <a:rPr lang="zh-CN" altLang="en-US" sz="1600" b="1">
                <a:solidFill>
                  <a:srgbClr val="01AF73"/>
                </a:solidFill>
                <a:effectLst/>
              </a:rPr>
              <a:t>三段式</a:t>
            </a:r>
            <a:r>
              <a:rPr lang="en-US" altLang="zh-CN" sz="1600" b="1" dirty="0">
                <a:solidFill>
                  <a:srgbClr val="01AF73"/>
                </a:solidFill>
                <a:effectLst/>
              </a:rPr>
              <a:t>”</a:t>
            </a:r>
            <a:endParaRPr lang="en-US" altLang="zh-CN" sz="1600" b="1" dirty="0">
              <a:solidFill>
                <a:srgbClr val="01AF73"/>
              </a:solidFill>
              <a:effectLst/>
            </a:endParaRPr>
          </a:p>
          <a:p>
            <a:pPr algn="ctr"/>
            <a:r>
              <a:rPr lang="zh-CN" altLang="en-US" sz="1600" b="1">
                <a:solidFill>
                  <a:srgbClr val="01AF73"/>
                </a:solidFill>
                <a:effectLst/>
              </a:rPr>
              <a:t>锁定近视范围</a:t>
            </a:r>
            <a:endParaRPr lang="zh-CN" altLang="en-US" sz="1600" b="1">
              <a:solidFill>
                <a:srgbClr val="01AF73"/>
              </a:solidFill>
              <a:effectLst/>
            </a:endParaRPr>
          </a:p>
        </p:txBody>
      </p:sp>
      <p:sp>
        <p:nvSpPr>
          <p:cNvPr id="16" name="文本框 15"/>
          <p:cNvSpPr txBox="1"/>
          <p:nvPr>
            <p:custDataLst>
              <p:tags r:id="rId9"/>
            </p:custDataLst>
          </p:nvPr>
        </p:nvSpPr>
        <p:spPr>
          <a:xfrm>
            <a:off x="9813290" y="4292600"/>
            <a:ext cx="1750060" cy="339725"/>
          </a:xfrm>
          <a:prstGeom prst="rect">
            <a:avLst/>
          </a:prstGeom>
          <a:noFill/>
        </p:spPr>
        <p:txBody>
          <a:bodyPr wrap="square" rtlCol="0">
            <a:noAutofit/>
          </a:bodyPr>
          <a:lstStyle/>
          <a:p>
            <a:pPr algn="ctr"/>
            <a:r>
              <a:rPr lang="zh-CN" altLang="en-US" sz="1600" b="1">
                <a:solidFill>
                  <a:srgbClr val="01AF73"/>
                </a:solidFill>
                <a:effectLst/>
              </a:rPr>
              <a:t>根据当前近视</a:t>
            </a:r>
            <a:endParaRPr lang="zh-CN" altLang="en-US" sz="1600" b="1">
              <a:solidFill>
                <a:srgbClr val="01AF73"/>
              </a:solidFill>
              <a:effectLst/>
            </a:endParaRPr>
          </a:p>
          <a:p>
            <a:pPr algn="ctr"/>
            <a:r>
              <a:rPr lang="zh-CN" altLang="en-US" sz="1600" b="1">
                <a:solidFill>
                  <a:srgbClr val="01AF73"/>
                </a:solidFill>
                <a:effectLst/>
              </a:rPr>
              <a:t>范围进行检查</a:t>
            </a:r>
            <a:endParaRPr lang="zh-CN" altLang="en-US" sz="1600" b="1">
              <a:solidFill>
                <a:srgbClr val="01AF73"/>
              </a:solidFill>
              <a:effectLst/>
            </a:endParaRPr>
          </a:p>
        </p:txBody>
      </p:sp>
      <p:sp>
        <p:nvSpPr>
          <p:cNvPr id="18" name="文本框 17"/>
          <p:cNvSpPr txBox="1"/>
          <p:nvPr>
            <p:custDataLst>
              <p:tags r:id="rId10"/>
            </p:custDataLst>
          </p:nvPr>
        </p:nvSpPr>
        <p:spPr>
          <a:xfrm>
            <a:off x="7534275" y="4302125"/>
            <a:ext cx="1750060" cy="339725"/>
          </a:xfrm>
          <a:prstGeom prst="rect">
            <a:avLst/>
          </a:prstGeom>
          <a:noFill/>
        </p:spPr>
        <p:txBody>
          <a:bodyPr wrap="square" rtlCol="0">
            <a:noAutofit/>
          </a:bodyPr>
          <a:lstStyle/>
          <a:p>
            <a:pPr algn="ctr"/>
            <a:r>
              <a:rPr lang="zh-CN" altLang="en-US" sz="1600" b="1" dirty="0">
                <a:solidFill>
                  <a:srgbClr val="01AF73"/>
                </a:solidFill>
                <a:effectLst/>
              </a:rPr>
              <a:t>递进显示不同</a:t>
            </a:r>
            <a:endParaRPr lang="zh-CN" altLang="en-US" sz="1600" b="1" dirty="0">
              <a:solidFill>
                <a:srgbClr val="01AF73"/>
              </a:solidFill>
              <a:effectLst/>
            </a:endParaRPr>
          </a:p>
          <a:p>
            <a:pPr algn="ctr"/>
            <a:r>
              <a:rPr lang="zh-CN" altLang="en-US" sz="1600" b="1" dirty="0">
                <a:solidFill>
                  <a:srgbClr val="01AF73"/>
                </a:solidFill>
                <a:effectLst/>
              </a:rPr>
              <a:t>大小的</a:t>
            </a:r>
            <a:r>
              <a:rPr lang="en-US" altLang="zh-CN" sz="1600" b="1" dirty="0">
                <a:solidFill>
                  <a:srgbClr val="01AF73"/>
                </a:solidFill>
                <a:effectLst/>
              </a:rPr>
              <a:t>E</a:t>
            </a:r>
            <a:r>
              <a:rPr lang="zh-CN" altLang="en-US" sz="1600" b="1" dirty="0">
                <a:solidFill>
                  <a:srgbClr val="01AF73"/>
                </a:solidFill>
                <a:effectLst/>
              </a:rPr>
              <a:t>字图像</a:t>
            </a:r>
            <a:endParaRPr lang="zh-CN" altLang="en-US" sz="1600" b="1" dirty="0">
              <a:solidFill>
                <a:srgbClr val="01AF73"/>
              </a:solidFill>
              <a:effectLst/>
            </a:endParaRPr>
          </a:p>
        </p:txBody>
      </p:sp>
      <p:sp>
        <p:nvSpPr>
          <p:cNvPr id="19" name="文本框 18"/>
          <p:cNvSpPr txBox="1"/>
          <p:nvPr>
            <p:custDataLst>
              <p:tags r:id="rId11"/>
            </p:custDataLst>
          </p:nvPr>
        </p:nvSpPr>
        <p:spPr>
          <a:xfrm>
            <a:off x="5207635" y="4272915"/>
            <a:ext cx="1811020" cy="340360"/>
          </a:xfrm>
          <a:prstGeom prst="rect">
            <a:avLst/>
          </a:prstGeom>
          <a:noFill/>
        </p:spPr>
        <p:txBody>
          <a:bodyPr wrap="square" rtlCol="0">
            <a:noAutofit/>
          </a:bodyPr>
          <a:lstStyle/>
          <a:p>
            <a:pPr algn="ctr"/>
            <a:r>
              <a:rPr lang="zh-CN" altLang="en-US" sz="1600" b="1" dirty="0">
                <a:solidFill>
                  <a:srgbClr val="01AF73"/>
                </a:solidFill>
                <a:effectLst/>
              </a:rPr>
              <a:t>识别用户手势</a:t>
            </a:r>
            <a:endParaRPr lang="zh-CN" altLang="en-US" sz="1600" b="1" dirty="0">
              <a:solidFill>
                <a:srgbClr val="01AF73"/>
              </a:solidFill>
              <a:effectLst/>
            </a:endParaRPr>
          </a:p>
          <a:p>
            <a:pPr algn="ctr"/>
            <a:r>
              <a:rPr lang="zh-CN" altLang="en-US" sz="1600" b="1" dirty="0">
                <a:solidFill>
                  <a:srgbClr val="01AF73"/>
                </a:solidFill>
                <a:effectLst/>
              </a:rPr>
              <a:t>判断用户识别结果</a:t>
            </a:r>
            <a:endParaRPr lang="zh-CN" altLang="en-US" sz="1600" b="1" dirty="0">
              <a:solidFill>
                <a:srgbClr val="01AF73"/>
              </a:solidFill>
              <a:effectLst/>
            </a:endParaRPr>
          </a:p>
        </p:txBody>
      </p:sp>
      <p:sp>
        <p:nvSpPr>
          <p:cNvPr id="20" name="文本框 19"/>
          <p:cNvSpPr txBox="1"/>
          <p:nvPr>
            <p:custDataLst>
              <p:tags r:id="rId12"/>
            </p:custDataLst>
          </p:nvPr>
        </p:nvSpPr>
        <p:spPr>
          <a:xfrm>
            <a:off x="2890520" y="4272915"/>
            <a:ext cx="1811020" cy="340360"/>
          </a:xfrm>
          <a:prstGeom prst="rect">
            <a:avLst/>
          </a:prstGeom>
          <a:noFill/>
        </p:spPr>
        <p:txBody>
          <a:bodyPr wrap="square" rtlCol="0">
            <a:noAutofit/>
          </a:bodyPr>
          <a:lstStyle/>
          <a:p>
            <a:pPr algn="ctr"/>
            <a:r>
              <a:rPr lang="zh-CN" altLang="en-US" sz="1600" b="1" dirty="0">
                <a:solidFill>
                  <a:srgbClr val="01AF73"/>
                </a:solidFill>
                <a:effectLst/>
              </a:rPr>
              <a:t>测试结束</a:t>
            </a:r>
            <a:endParaRPr lang="zh-CN" altLang="en-US" sz="1600" b="1" dirty="0">
              <a:solidFill>
                <a:srgbClr val="01AF73"/>
              </a:solidFill>
              <a:effectLst/>
            </a:endParaRPr>
          </a:p>
          <a:p>
            <a:pPr algn="ctr"/>
            <a:r>
              <a:rPr lang="zh-CN" altLang="en-US" sz="1600" b="1" dirty="0">
                <a:solidFill>
                  <a:srgbClr val="01AF73"/>
                </a:solidFill>
                <a:effectLst/>
              </a:rPr>
              <a:t>同步数据到数据库</a:t>
            </a:r>
            <a:endParaRPr lang="zh-CN" altLang="en-US" sz="1600" b="1" dirty="0">
              <a:solidFill>
                <a:srgbClr val="01AF73"/>
              </a:solidFill>
              <a:effectLst/>
            </a:endParaRPr>
          </a:p>
        </p:txBody>
      </p:sp>
      <p:sp>
        <p:nvSpPr>
          <p:cNvPr id="21" name="文本框 20"/>
          <p:cNvSpPr txBox="1"/>
          <p:nvPr>
            <p:custDataLst>
              <p:tags r:id="rId13"/>
            </p:custDataLst>
          </p:nvPr>
        </p:nvSpPr>
        <p:spPr>
          <a:xfrm>
            <a:off x="601980" y="4291965"/>
            <a:ext cx="1811020" cy="340360"/>
          </a:xfrm>
          <a:prstGeom prst="rect">
            <a:avLst/>
          </a:prstGeom>
          <a:noFill/>
        </p:spPr>
        <p:txBody>
          <a:bodyPr wrap="square" rtlCol="0">
            <a:noAutofit/>
          </a:bodyPr>
          <a:lstStyle/>
          <a:p>
            <a:pPr algn="ctr"/>
            <a:r>
              <a:rPr lang="zh-CN" altLang="en-US" sz="1600" b="1">
                <a:solidFill>
                  <a:srgbClr val="01AF73"/>
                </a:solidFill>
                <a:effectLst/>
              </a:rPr>
              <a:t>展示或打印</a:t>
            </a:r>
            <a:endParaRPr lang="zh-CN" altLang="en-US" sz="1600" b="1">
              <a:solidFill>
                <a:srgbClr val="01AF73"/>
              </a:solidFill>
              <a:effectLst/>
            </a:endParaRPr>
          </a:p>
          <a:p>
            <a:pPr algn="ctr"/>
            <a:r>
              <a:rPr lang="zh-CN" altLang="en-US" sz="1600" b="1">
                <a:solidFill>
                  <a:srgbClr val="01AF73"/>
                </a:solidFill>
                <a:effectLst/>
              </a:rPr>
              <a:t>测试结果</a:t>
            </a:r>
            <a:endParaRPr lang="zh-CN" altLang="en-US" sz="1600" b="1">
              <a:solidFill>
                <a:srgbClr val="01AF73"/>
              </a:solidFill>
              <a:effectLst/>
            </a:endParaRPr>
          </a:p>
        </p:txBody>
      </p:sp>
      <p:sp>
        <p:nvSpPr>
          <p:cNvPr id="3" name="箭头: V 形 2"/>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7" name="箭头: 五边形 6"/>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22" name="箭头: V 形 21"/>
          <p:cNvSpPr/>
          <p:nvPr/>
        </p:nvSpPr>
        <p:spPr>
          <a:xfrm>
            <a:off x="3619056" y="134155"/>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23" name="箭头: V 形 22"/>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24" name="箭头: V 形 23"/>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25" name="箭头: V 形 24"/>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73659" y="540418"/>
            <a:ext cx="5129530" cy="6296660"/>
          </a:xfrm>
          <a:custGeom>
            <a:avLst/>
            <a:gdLst>
              <a:gd name="connsiteX0" fmla="*/ 0 w 4034050"/>
              <a:gd name="connsiteY0" fmla="*/ 2017025 h 4034050"/>
              <a:gd name="connsiteX1" fmla="*/ 2017025 w 4034050"/>
              <a:gd name="connsiteY1" fmla="*/ 0 h 4034050"/>
              <a:gd name="connsiteX2" fmla="*/ 4034050 w 4034050"/>
              <a:gd name="connsiteY2" fmla="*/ 2017025 h 4034050"/>
              <a:gd name="connsiteX3" fmla="*/ 2017025 w 4034050"/>
              <a:gd name="connsiteY3" fmla="*/ 4034050 h 4034050"/>
              <a:gd name="connsiteX4" fmla="*/ 0 w 4034050"/>
              <a:gd name="connsiteY4" fmla="*/ 2017025 h 4034050"/>
              <a:gd name="connsiteX0-1" fmla="*/ 14506 w 4048556"/>
              <a:gd name="connsiteY0-2" fmla="*/ 2105925 h 4122950"/>
              <a:gd name="connsiteX1-3" fmla="*/ 1434631 w 4048556"/>
              <a:gd name="connsiteY1-4" fmla="*/ 0 h 4122950"/>
              <a:gd name="connsiteX2-5" fmla="*/ 4048556 w 4048556"/>
              <a:gd name="connsiteY2-6" fmla="*/ 2105925 h 4122950"/>
              <a:gd name="connsiteX3-7" fmla="*/ 2031531 w 4048556"/>
              <a:gd name="connsiteY3-8" fmla="*/ 4122950 h 4122950"/>
              <a:gd name="connsiteX4-9" fmla="*/ 14506 w 4048556"/>
              <a:gd name="connsiteY4-10" fmla="*/ 2105925 h 4122950"/>
              <a:gd name="connsiteX0-11" fmla="*/ 8155 w 4143805"/>
              <a:gd name="connsiteY0-12" fmla="*/ 2110969 h 4144241"/>
              <a:gd name="connsiteX1-13" fmla="*/ 1428280 w 4143805"/>
              <a:gd name="connsiteY1-14" fmla="*/ 5044 h 4144241"/>
              <a:gd name="connsiteX2-15" fmla="*/ 4143805 w 4143805"/>
              <a:gd name="connsiteY2-16" fmla="*/ 2733269 h 4144241"/>
              <a:gd name="connsiteX3-17" fmla="*/ 2025180 w 4143805"/>
              <a:gd name="connsiteY3-18" fmla="*/ 4127994 h 4144241"/>
              <a:gd name="connsiteX4-19" fmla="*/ 8155 w 4143805"/>
              <a:gd name="connsiteY4-20" fmla="*/ 2110969 h 4144241"/>
              <a:gd name="connsiteX0-21" fmla="*/ 1510 w 4137160"/>
              <a:gd name="connsiteY0-22" fmla="*/ 2111083 h 4355543"/>
              <a:gd name="connsiteX1-23" fmla="*/ 1421635 w 4137160"/>
              <a:gd name="connsiteY1-24" fmla="*/ 5158 h 4355543"/>
              <a:gd name="connsiteX2-25" fmla="*/ 4137160 w 4137160"/>
              <a:gd name="connsiteY2-26" fmla="*/ 2733383 h 4355543"/>
              <a:gd name="connsiteX3-27" fmla="*/ 1662935 w 4137160"/>
              <a:gd name="connsiteY3-28" fmla="*/ 4344008 h 4355543"/>
              <a:gd name="connsiteX4-29" fmla="*/ 1510 w 4137160"/>
              <a:gd name="connsiteY4-30" fmla="*/ 2111083 h 4355543"/>
              <a:gd name="connsiteX0-31" fmla="*/ 22437 w 4158087"/>
              <a:gd name="connsiteY0-32" fmla="*/ 1765416 h 4009876"/>
              <a:gd name="connsiteX1-33" fmla="*/ 2877662 w 4158087"/>
              <a:gd name="connsiteY1-34" fmla="*/ 6322 h 4009876"/>
              <a:gd name="connsiteX2-35" fmla="*/ 4158087 w 4158087"/>
              <a:gd name="connsiteY2-36" fmla="*/ 2387716 h 4009876"/>
              <a:gd name="connsiteX3-37" fmla="*/ 1683862 w 4158087"/>
              <a:gd name="connsiteY3-38" fmla="*/ 3998341 h 4009876"/>
              <a:gd name="connsiteX4-39" fmla="*/ 22437 w 4158087"/>
              <a:gd name="connsiteY4-40" fmla="*/ 1765416 h 4009876"/>
              <a:gd name="connsiteX0-41" fmla="*/ 23219 w 4438269"/>
              <a:gd name="connsiteY0-42" fmla="*/ 1774377 h 4052563"/>
              <a:gd name="connsiteX1-43" fmla="*/ 2878444 w 4438269"/>
              <a:gd name="connsiteY1-44" fmla="*/ 15283 h 4052563"/>
              <a:gd name="connsiteX2-45" fmla="*/ 4438269 w 4438269"/>
              <a:gd name="connsiteY2-46" fmla="*/ 2783836 h 4052563"/>
              <a:gd name="connsiteX3-47" fmla="*/ 1684644 w 4438269"/>
              <a:gd name="connsiteY3-48" fmla="*/ 4007302 h 4052563"/>
              <a:gd name="connsiteX4-49" fmla="*/ 23219 w 4438269"/>
              <a:gd name="connsiteY4-50" fmla="*/ 1774377 h 4052563"/>
              <a:gd name="connsiteX0-51" fmla="*/ 24615 w 4896865"/>
              <a:gd name="connsiteY0-52" fmla="*/ 1759303 h 3992452"/>
              <a:gd name="connsiteX1-53" fmla="*/ 2879840 w 4896865"/>
              <a:gd name="connsiteY1-54" fmla="*/ 209 h 3992452"/>
              <a:gd name="connsiteX2-55" fmla="*/ 4896865 w 4896865"/>
              <a:gd name="connsiteY2-56" fmla="*/ 1865391 h 3992452"/>
              <a:gd name="connsiteX3-57" fmla="*/ 1686040 w 4896865"/>
              <a:gd name="connsiteY3-58" fmla="*/ 3992228 h 3992452"/>
              <a:gd name="connsiteX4-59" fmla="*/ 24615 w 4896865"/>
              <a:gd name="connsiteY4-60" fmla="*/ 1759303 h 39924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96865" h="3992452">
                <a:moveTo>
                  <a:pt x="24615" y="1759303"/>
                </a:moveTo>
                <a:cubicBezTo>
                  <a:pt x="223582" y="1093967"/>
                  <a:pt x="2067799" y="-17472"/>
                  <a:pt x="2879840" y="209"/>
                </a:cubicBezTo>
                <a:cubicBezTo>
                  <a:pt x="3691881" y="17890"/>
                  <a:pt x="4896865" y="751419"/>
                  <a:pt x="4896865" y="1865391"/>
                </a:cubicBezTo>
                <a:cubicBezTo>
                  <a:pt x="4896865" y="2979363"/>
                  <a:pt x="2498081" y="4009909"/>
                  <a:pt x="1686040" y="3992228"/>
                </a:cubicBezTo>
                <a:cubicBezTo>
                  <a:pt x="873999" y="3974547"/>
                  <a:pt x="-174352" y="2424639"/>
                  <a:pt x="24615" y="1759303"/>
                </a:cubicBezTo>
                <a:close/>
              </a:path>
            </a:pathLst>
          </a:custGeom>
          <a:solidFill>
            <a:srgbClr val="DEE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9" name="矩形 8"/>
          <p:cNvSpPr/>
          <p:nvPr/>
        </p:nvSpPr>
        <p:spPr>
          <a:xfrm>
            <a:off x="3665424" y="710530"/>
            <a:ext cx="4754880" cy="558800"/>
          </a:xfrm>
          <a:prstGeom prst="rect">
            <a:avLst/>
          </a:prstGeom>
        </p:spPr>
        <p:txBody>
          <a:bodyPr wrap="square">
            <a:noAutofit/>
          </a:bodyPr>
          <a:lstStyle/>
          <a:p>
            <a:pPr algn="ctr">
              <a:lnSpc>
                <a:spcPct val="100000"/>
              </a:lnSpc>
              <a:buClrTx/>
              <a:buSzTx/>
              <a:buFontTx/>
            </a:pPr>
            <a:r>
              <a:rPr lang="zh-CN" altLang="en-US" sz="3200" b="1" dirty="0">
                <a:solidFill>
                  <a:srgbClr val="A9D18E"/>
                </a:solidFill>
              </a:rPr>
              <a:t>方案优势</a:t>
            </a:r>
            <a:endParaRPr lang="zh-CN" altLang="en-US" sz="3200" b="1" dirty="0">
              <a:solidFill>
                <a:srgbClr val="A9D18E"/>
              </a:solidFill>
            </a:endParaRPr>
          </a:p>
        </p:txBody>
      </p:sp>
      <p:sp>
        <p:nvSpPr>
          <p:cNvPr id="10" name="矩形 9"/>
          <p:cNvSpPr/>
          <p:nvPr>
            <p:custDataLst>
              <p:tags r:id="rId1"/>
            </p:custDataLst>
          </p:nvPr>
        </p:nvSpPr>
        <p:spPr>
          <a:xfrm>
            <a:off x="651946" y="4740395"/>
            <a:ext cx="3923665" cy="1243738"/>
          </a:xfrm>
          <a:prstGeom prst="rect">
            <a:avLst/>
          </a:prstGeom>
        </p:spPr>
        <p:txBody>
          <a:bodyPr wrap="square">
            <a:spAutoFit/>
          </a:bodyPr>
          <a:lstStyle/>
          <a:p>
            <a:pPr algn="ctr">
              <a:lnSpc>
                <a:spcPct val="150000"/>
              </a:lnSpc>
            </a:pPr>
            <a:r>
              <a:rPr lang="zh-CN" sz="1600" dirty="0">
                <a:sym typeface="+mn-ea"/>
              </a:rPr>
              <a:t>经医院</a:t>
            </a:r>
            <a:r>
              <a:rPr lang="zh-CN" altLang="en-US" sz="1600" dirty="0">
                <a:sym typeface="+mn-ea"/>
              </a:rPr>
              <a:t>眼科</a:t>
            </a:r>
            <a:r>
              <a:rPr lang="zh-CN" sz="1600" dirty="0">
                <a:sym typeface="+mn-ea"/>
              </a:rPr>
              <a:t>实地测试</a:t>
            </a:r>
            <a:r>
              <a:rPr lang="zh-CN" altLang="en-US" sz="1600" dirty="0">
                <a:sym typeface="+mn-ea"/>
              </a:rPr>
              <a:t>对比，</a:t>
            </a:r>
            <a:endParaRPr lang="en-US" altLang="zh-CN" sz="1600" dirty="0">
              <a:sym typeface="+mn-ea"/>
            </a:endParaRPr>
          </a:p>
          <a:p>
            <a:pPr algn="ctr">
              <a:lnSpc>
                <a:spcPct val="150000"/>
              </a:lnSpc>
            </a:pPr>
            <a:r>
              <a:rPr lang="en-US" altLang="zh-CN" sz="1600" dirty="0">
                <a:sym typeface="+mn-ea"/>
              </a:rPr>
              <a:t>“</a:t>
            </a:r>
            <a:r>
              <a:rPr lang="zh-CN" altLang="en-US" sz="1600" dirty="0">
                <a:sym typeface="+mn-ea"/>
              </a:rPr>
              <a:t>视力宝</a:t>
            </a:r>
            <a:r>
              <a:rPr lang="en-US" altLang="zh-CN" sz="1600" dirty="0">
                <a:sym typeface="+mn-ea"/>
              </a:rPr>
              <a:t>”</a:t>
            </a:r>
            <a:r>
              <a:rPr lang="zh-CN" altLang="en-US" sz="1600" dirty="0">
                <a:sym typeface="+mn-ea"/>
              </a:rPr>
              <a:t>的测试准确率达到</a:t>
            </a:r>
            <a:r>
              <a:rPr lang="en-US" altLang="zh-CN" b="1" dirty="0">
                <a:solidFill>
                  <a:srgbClr val="FF0000"/>
                </a:solidFill>
                <a:latin typeface="微软雅黑" panose="020B0503020204020204" pitchFamily="34" charset="-122"/>
                <a:ea typeface="微软雅黑" panose="020B0503020204020204" pitchFamily="34" charset="-122"/>
                <a:sym typeface="+mn-ea"/>
              </a:rPr>
              <a:t>95%</a:t>
            </a:r>
            <a:endParaRPr lang="en-US" altLang="zh-CN" b="1" dirty="0">
              <a:solidFill>
                <a:srgbClr val="FF0000"/>
              </a:solidFill>
              <a:latin typeface="微软雅黑" panose="020B0503020204020204" pitchFamily="34" charset="-122"/>
              <a:ea typeface="微软雅黑" panose="020B0503020204020204" pitchFamily="34" charset="-122"/>
              <a:sym typeface="+mn-ea"/>
            </a:endParaRPr>
          </a:p>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sym typeface="+mn-ea"/>
              </a:rPr>
              <a:t>（</a:t>
            </a:r>
            <a:r>
              <a:rPr lang="en-US" altLang="zh-CN" b="1" dirty="0">
                <a:solidFill>
                  <a:srgbClr val="FF0000"/>
                </a:solidFill>
                <a:latin typeface="微软雅黑" panose="020B0503020204020204" pitchFamily="34" charset="-122"/>
                <a:ea typeface="微软雅黑" panose="020B0503020204020204" pitchFamily="34" charset="-122"/>
                <a:sym typeface="+mn-ea"/>
              </a:rPr>
              <a:t>19/20</a:t>
            </a:r>
            <a:r>
              <a:rPr lang="zh-CN" altLang="en-US" b="1" dirty="0">
                <a:solidFill>
                  <a:srgbClr val="FF0000"/>
                </a:solidFill>
                <a:latin typeface="微软雅黑" panose="020B0503020204020204" pitchFamily="34" charset="-122"/>
                <a:ea typeface="微软雅黑" panose="020B0503020204020204" pitchFamily="34" charset="-122"/>
                <a:sym typeface="+mn-ea"/>
              </a:rPr>
              <a:t>）</a:t>
            </a:r>
            <a:endParaRPr lang="en-US" altLang="zh-CN" b="1" dirty="0">
              <a:solidFill>
                <a:srgbClr val="FF0000"/>
              </a:solidFill>
              <a:latin typeface="微软雅黑" panose="020B0503020204020204" pitchFamily="34" charset="-122"/>
              <a:ea typeface="微软雅黑" panose="020B0503020204020204" pitchFamily="34" charset="-122"/>
              <a:sym typeface="+mn-ea"/>
            </a:endParaRPr>
          </a:p>
        </p:txBody>
      </p:sp>
      <p:sp>
        <p:nvSpPr>
          <p:cNvPr id="2" name="箭头: V 形 1"/>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3" name="箭头: 五边形 2"/>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5" name="箭头: V 形 4"/>
          <p:cNvSpPr/>
          <p:nvPr/>
        </p:nvSpPr>
        <p:spPr>
          <a:xfrm>
            <a:off x="3619056" y="134155"/>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6" name="箭头: V 形 5"/>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7" name="箭头: V 形 6"/>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12" name="箭头: V 形 11"/>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
        <p:nvSpPr>
          <p:cNvPr id="14" name="矩形 13"/>
          <p:cNvSpPr/>
          <p:nvPr>
            <p:custDataLst>
              <p:tags r:id="rId2"/>
            </p:custDataLst>
          </p:nvPr>
        </p:nvSpPr>
        <p:spPr>
          <a:xfrm>
            <a:off x="7106422" y="1641166"/>
            <a:ext cx="3908564" cy="737235"/>
          </a:xfrm>
          <a:prstGeom prst="rect">
            <a:avLst/>
          </a:prstGeom>
        </p:spPr>
        <p:txBody>
          <a:bodyPr wrap="square">
            <a:spAutoFit/>
          </a:bodyPr>
          <a:lstStyle/>
          <a:p>
            <a:pPr>
              <a:lnSpc>
                <a:spcPct val="150000"/>
              </a:lnSpc>
            </a:pPr>
            <a:r>
              <a:rPr lang="zh-CN" altLang="en-US" sz="1400" dirty="0">
                <a:sym typeface="+mn-ea"/>
              </a:rPr>
              <a:t>本系统使用人脸识别</a:t>
            </a:r>
            <a:r>
              <a:rPr lang="en-US" altLang="zh-CN" sz="1400" dirty="0">
                <a:sym typeface="+mn-ea"/>
              </a:rPr>
              <a:t>+</a:t>
            </a:r>
            <a:r>
              <a:rPr lang="zh-CN" altLang="en-US" sz="1400" dirty="0">
                <a:sym typeface="+mn-ea"/>
              </a:rPr>
              <a:t>手势识别</a:t>
            </a:r>
            <a:r>
              <a:rPr lang="en-US" altLang="zh-CN" sz="1400" dirty="0">
                <a:sym typeface="+mn-ea"/>
              </a:rPr>
              <a:t>+</a:t>
            </a:r>
            <a:r>
              <a:rPr lang="zh-CN" altLang="en-US" sz="1400" dirty="0">
                <a:sym typeface="+mn-ea"/>
              </a:rPr>
              <a:t>眼镜识别等技术，实现全自动的高效无人值守视力检测方案</a:t>
            </a:r>
            <a:endParaRPr lang="zh-CN" altLang="en-US" sz="1400" dirty="0">
              <a:sym typeface="+mn-ea"/>
            </a:endParaRPr>
          </a:p>
        </p:txBody>
      </p:sp>
      <p:sp>
        <p:nvSpPr>
          <p:cNvPr id="21" name="矩形 20"/>
          <p:cNvSpPr/>
          <p:nvPr>
            <p:custDataLst>
              <p:tags r:id="rId3"/>
            </p:custDataLst>
          </p:nvPr>
        </p:nvSpPr>
        <p:spPr>
          <a:xfrm>
            <a:off x="7106422" y="1242386"/>
            <a:ext cx="4085986" cy="398780"/>
          </a:xfrm>
          <a:prstGeom prst="rect">
            <a:avLst/>
          </a:prstGeom>
        </p:spPr>
        <p:txBody>
          <a:bodyPr wrap="square">
            <a:spAutoFit/>
          </a:bodyPr>
          <a:lstStyle/>
          <a:p>
            <a:r>
              <a:rPr lang="zh-CN" altLang="en-US" sz="2000" b="1" dirty="0">
                <a:solidFill>
                  <a:srgbClr val="A9D18E"/>
                </a:solidFill>
              </a:rPr>
              <a:t>无人值守</a:t>
            </a:r>
            <a:endParaRPr lang="zh-CN" altLang="en-US" sz="2000" b="1" dirty="0">
              <a:solidFill>
                <a:srgbClr val="A9D18E"/>
              </a:solidFill>
            </a:endParaRPr>
          </a:p>
        </p:txBody>
      </p:sp>
      <p:sp>
        <p:nvSpPr>
          <p:cNvPr id="22" name="矩形 21"/>
          <p:cNvSpPr/>
          <p:nvPr>
            <p:custDataLst>
              <p:tags r:id="rId4"/>
            </p:custDataLst>
          </p:nvPr>
        </p:nvSpPr>
        <p:spPr>
          <a:xfrm>
            <a:off x="7106422" y="3028006"/>
            <a:ext cx="3908564" cy="737235"/>
          </a:xfrm>
          <a:prstGeom prst="rect">
            <a:avLst/>
          </a:prstGeom>
        </p:spPr>
        <p:txBody>
          <a:bodyPr wrap="square">
            <a:spAutoFit/>
          </a:bodyPr>
          <a:lstStyle/>
          <a:p>
            <a:pPr>
              <a:lnSpc>
                <a:spcPct val="150000"/>
              </a:lnSpc>
            </a:pPr>
            <a:r>
              <a:rPr lang="zh-CN" altLang="en-US" sz="1400" dirty="0">
                <a:sym typeface="+mn-ea"/>
              </a:rPr>
              <a:t>测试过程无需专业验光师参与，可通过简单的人机交互实现</a:t>
            </a:r>
            <a:r>
              <a:rPr lang="en-US" altLang="zh-CN" sz="1400" dirty="0">
                <a:sym typeface="+mn-ea"/>
              </a:rPr>
              <a:t>1-2</a:t>
            </a:r>
            <a:r>
              <a:rPr lang="zh-CN" altLang="en-US" sz="1400" dirty="0">
                <a:sym typeface="+mn-ea"/>
              </a:rPr>
              <a:t>分钟快速视力自测</a:t>
            </a:r>
            <a:endParaRPr lang="zh-CN" altLang="en-US" sz="1400" dirty="0">
              <a:sym typeface="+mn-ea"/>
            </a:endParaRPr>
          </a:p>
        </p:txBody>
      </p:sp>
      <p:sp>
        <p:nvSpPr>
          <p:cNvPr id="23" name="矩形 22"/>
          <p:cNvSpPr/>
          <p:nvPr>
            <p:custDataLst>
              <p:tags r:id="rId5"/>
            </p:custDataLst>
          </p:nvPr>
        </p:nvSpPr>
        <p:spPr>
          <a:xfrm>
            <a:off x="7106422" y="2630496"/>
            <a:ext cx="4085986" cy="397510"/>
          </a:xfrm>
          <a:prstGeom prst="rect">
            <a:avLst/>
          </a:prstGeom>
        </p:spPr>
        <p:txBody>
          <a:bodyPr wrap="square">
            <a:spAutoFit/>
          </a:bodyPr>
          <a:lstStyle/>
          <a:p>
            <a:r>
              <a:rPr lang="zh-CN" altLang="en-US" sz="2000" b="1" dirty="0">
                <a:solidFill>
                  <a:srgbClr val="A9D18E"/>
                </a:solidFill>
              </a:rPr>
              <a:t>非专业化</a:t>
            </a:r>
            <a:endParaRPr lang="zh-CN" altLang="en-US" sz="2000" b="1" dirty="0">
              <a:solidFill>
                <a:srgbClr val="A9D18E"/>
              </a:solidFill>
            </a:endParaRPr>
          </a:p>
        </p:txBody>
      </p:sp>
      <p:sp>
        <p:nvSpPr>
          <p:cNvPr id="24" name="矩形 23"/>
          <p:cNvSpPr/>
          <p:nvPr>
            <p:custDataLst>
              <p:tags r:id="rId6"/>
            </p:custDataLst>
          </p:nvPr>
        </p:nvSpPr>
        <p:spPr>
          <a:xfrm>
            <a:off x="7106422" y="4416116"/>
            <a:ext cx="3908564" cy="737235"/>
          </a:xfrm>
          <a:prstGeom prst="rect">
            <a:avLst/>
          </a:prstGeom>
        </p:spPr>
        <p:txBody>
          <a:bodyPr wrap="square">
            <a:spAutoFit/>
          </a:bodyPr>
          <a:lstStyle/>
          <a:p>
            <a:pPr>
              <a:lnSpc>
                <a:spcPct val="150000"/>
              </a:lnSpc>
            </a:pPr>
            <a:r>
              <a:rPr lang="en-US" altLang="zh-CN" sz="1400" dirty="0">
                <a:sym typeface="+mn-ea"/>
              </a:rPr>
              <a:t>E</a:t>
            </a:r>
            <a:r>
              <a:rPr lang="zh-CN" altLang="en-US" sz="1400" dirty="0">
                <a:sym typeface="+mn-ea"/>
              </a:rPr>
              <a:t>字方向随机，不存在记忆误差与医务人员判断误差，系统自动识别手势，准确率高</a:t>
            </a:r>
            <a:endParaRPr lang="en-US" altLang="zh-CN" sz="1400" dirty="0">
              <a:sym typeface="+mn-ea"/>
            </a:endParaRPr>
          </a:p>
        </p:txBody>
      </p:sp>
      <p:sp>
        <p:nvSpPr>
          <p:cNvPr id="25" name="矩形 24"/>
          <p:cNvSpPr/>
          <p:nvPr>
            <p:custDataLst>
              <p:tags r:id="rId7"/>
            </p:custDataLst>
          </p:nvPr>
        </p:nvSpPr>
        <p:spPr>
          <a:xfrm>
            <a:off x="7106422" y="4017336"/>
            <a:ext cx="4085986" cy="398780"/>
          </a:xfrm>
          <a:prstGeom prst="rect">
            <a:avLst/>
          </a:prstGeom>
        </p:spPr>
        <p:txBody>
          <a:bodyPr wrap="square">
            <a:spAutoFit/>
          </a:bodyPr>
          <a:lstStyle/>
          <a:p>
            <a:r>
              <a:rPr lang="zh-CN" altLang="en-US" sz="2000" b="1" dirty="0">
                <a:solidFill>
                  <a:srgbClr val="A9D18E"/>
                </a:solidFill>
              </a:rPr>
              <a:t>低误差</a:t>
            </a:r>
            <a:endParaRPr lang="zh-CN" altLang="en-US" sz="2000" b="1" dirty="0">
              <a:solidFill>
                <a:srgbClr val="A9D18E"/>
              </a:solidFill>
            </a:endParaRPr>
          </a:p>
        </p:txBody>
      </p:sp>
      <p:sp>
        <p:nvSpPr>
          <p:cNvPr id="26" name="矩形 25"/>
          <p:cNvSpPr/>
          <p:nvPr>
            <p:custDataLst>
              <p:tags r:id="rId8"/>
            </p:custDataLst>
          </p:nvPr>
        </p:nvSpPr>
        <p:spPr>
          <a:xfrm>
            <a:off x="7106422" y="5804226"/>
            <a:ext cx="4327525" cy="737235"/>
          </a:xfrm>
          <a:prstGeom prst="rect">
            <a:avLst/>
          </a:prstGeom>
        </p:spPr>
        <p:txBody>
          <a:bodyPr wrap="square">
            <a:spAutoFit/>
          </a:bodyPr>
          <a:lstStyle/>
          <a:p>
            <a:pPr>
              <a:lnSpc>
                <a:spcPct val="150000"/>
              </a:lnSpc>
            </a:pPr>
            <a:r>
              <a:rPr lang="zh-CN" sz="1400" dirty="0">
                <a:sym typeface="+mn-ea"/>
              </a:rPr>
              <a:t>视力结果数据数字化，自动同步云端，以供后台查看分析</a:t>
            </a:r>
            <a:endParaRPr lang="zh-CN" sz="1400" dirty="0">
              <a:sym typeface="+mn-ea"/>
            </a:endParaRPr>
          </a:p>
        </p:txBody>
      </p:sp>
      <p:sp>
        <p:nvSpPr>
          <p:cNvPr id="27" name="矩形 26"/>
          <p:cNvSpPr/>
          <p:nvPr>
            <p:custDataLst>
              <p:tags r:id="rId9"/>
            </p:custDataLst>
          </p:nvPr>
        </p:nvSpPr>
        <p:spPr>
          <a:xfrm>
            <a:off x="7106422" y="5405446"/>
            <a:ext cx="4085986" cy="398780"/>
          </a:xfrm>
          <a:prstGeom prst="rect">
            <a:avLst/>
          </a:prstGeom>
        </p:spPr>
        <p:txBody>
          <a:bodyPr wrap="square">
            <a:spAutoFit/>
          </a:bodyPr>
          <a:lstStyle/>
          <a:p>
            <a:r>
              <a:rPr lang="zh-CN" altLang="en-US" sz="2000" b="1" dirty="0">
                <a:solidFill>
                  <a:srgbClr val="A9D18E"/>
                </a:solidFill>
              </a:rPr>
              <a:t>数字化</a:t>
            </a:r>
            <a:endParaRPr lang="zh-CN" altLang="en-US" sz="2000" b="1" dirty="0">
              <a:solidFill>
                <a:srgbClr val="A9D18E"/>
              </a:solidFill>
            </a:endParaRPr>
          </a:p>
        </p:txBody>
      </p:sp>
      <p:pic>
        <p:nvPicPr>
          <p:cNvPr id="13" name="图片 12"/>
          <p:cNvPicPr>
            <a:picLocks noChangeAspect="1"/>
          </p:cNvPicPr>
          <p:nvPr/>
        </p:nvPicPr>
        <p:blipFill>
          <a:blip r:embed="rId10"/>
          <a:stretch>
            <a:fillRect/>
          </a:stretch>
        </p:blipFill>
        <p:spPr>
          <a:xfrm>
            <a:off x="524019" y="1752248"/>
            <a:ext cx="4179517" cy="28956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718560" y="682504"/>
            <a:ext cx="4754880" cy="558800"/>
          </a:xfrm>
          <a:prstGeom prst="rect">
            <a:avLst/>
          </a:prstGeom>
        </p:spPr>
        <p:txBody>
          <a:bodyPr wrap="square">
            <a:noAutofit/>
          </a:bodyPr>
          <a:lstStyle/>
          <a:p>
            <a:pPr algn="ctr">
              <a:lnSpc>
                <a:spcPct val="100000"/>
              </a:lnSpc>
              <a:buClrTx/>
              <a:buSzTx/>
              <a:buFontTx/>
            </a:pPr>
            <a:r>
              <a:rPr lang="zh-CN" altLang="en-US" sz="3200" b="1" dirty="0">
                <a:solidFill>
                  <a:srgbClr val="A9D18E"/>
                </a:solidFill>
              </a:rPr>
              <a:t>用户群体</a:t>
            </a:r>
            <a:endParaRPr lang="zh-CN" altLang="en-US" sz="3200" b="1" dirty="0">
              <a:solidFill>
                <a:srgbClr val="A9D18E"/>
              </a:solidFill>
            </a:endParaRPr>
          </a:p>
        </p:txBody>
      </p:sp>
      <p:sp>
        <p:nvSpPr>
          <p:cNvPr id="2" name="箭头: V 形 1"/>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3" name="箭头: 五边形 2"/>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5" name="箭头: V 形 4"/>
          <p:cNvSpPr/>
          <p:nvPr/>
        </p:nvSpPr>
        <p:spPr>
          <a:xfrm>
            <a:off x="3619056" y="134155"/>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6" name="箭头: V 形 5"/>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7" name="箭头: V 形 6"/>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12" name="箭头: V 形 11"/>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
        <p:nvSpPr>
          <p:cNvPr id="11" name="矩形: 圆角 10"/>
          <p:cNvSpPr/>
          <p:nvPr/>
        </p:nvSpPr>
        <p:spPr>
          <a:xfrm>
            <a:off x="441780" y="1358003"/>
            <a:ext cx="4557651" cy="1845268"/>
          </a:xfrm>
          <a:prstGeom prst="roundRect">
            <a:avLst>
              <a:gd name="adj" fmla="val 3791"/>
            </a:avLst>
          </a:prstGeom>
          <a:noFill/>
          <a:ln w="12700">
            <a:solidFill>
              <a:srgbClr val="A9D18E"/>
            </a:solidFill>
          </a:ln>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3" name="文本框 12"/>
          <p:cNvSpPr txBox="1"/>
          <p:nvPr>
            <p:custDataLst>
              <p:tags r:id="rId1"/>
            </p:custDataLst>
          </p:nvPr>
        </p:nvSpPr>
        <p:spPr>
          <a:xfrm>
            <a:off x="1417320" y="1750060"/>
            <a:ext cx="3582670" cy="1146810"/>
          </a:xfrm>
          <a:prstGeom prst="rect">
            <a:avLst/>
          </a:prstGeom>
        </p:spPr>
        <p:txBody>
          <a:bodyPr wrap="square">
            <a:no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nSpc>
                <a:spcPct val="150000"/>
              </a:lnSpc>
            </a:pPr>
            <a:r>
              <a:rPr lang="zh-CN" altLang="en-US" dirty="0">
                <a:latin typeface="微软雅黑" panose="020B0503020204020204" pitchFamily="34" charset="-122"/>
                <a:ea typeface="微软雅黑" panose="020B0503020204020204" pitchFamily="34" charset="-122"/>
              </a:rPr>
              <a:t>面对逐年增多的近视患者，医院的视力检测需求也在逐步上升，自动化视力检查方案可以有效减少医疗机构工作量</a:t>
            </a:r>
            <a:endParaRPr lang="zh-CN" altLang="en-US" dirty="0">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731520" y="1598930"/>
            <a:ext cx="610870" cy="1487170"/>
            <a:chOff x="2313" y="2501"/>
            <a:chExt cx="1253" cy="2363"/>
          </a:xfrm>
        </p:grpSpPr>
        <p:sp>
          <p:nvSpPr>
            <p:cNvPr id="16" name="任意多边形: 形状 15"/>
            <p:cNvSpPr/>
            <p:nvPr/>
          </p:nvSpPr>
          <p:spPr>
            <a:xfrm rot="16200000">
              <a:off x="1758" y="3056"/>
              <a:ext cx="2363" cy="1253"/>
            </a:xfrm>
            <a:custGeom>
              <a:avLst/>
              <a:gdLst>
                <a:gd name="connsiteX0" fmla="*/ 0 w 949082"/>
                <a:gd name="connsiteY0" fmla="*/ 37742 h 377418"/>
                <a:gd name="connsiteX1" fmla="*/ 37742 w 949082"/>
                <a:gd name="connsiteY1" fmla="*/ 0 h 377418"/>
                <a:gd name="connsiteX2" fmla="*/ 911340 w 949082"/>
                <a:gd name="connsiteY2" fmla="*/ 0 h 377418"/>
                <a:gd name="connsiteX3" fmla="*/ 949082 w 949082"/>
                <a:gd name="connsiteY3" fmla="*/ 37742 h 377418"/>
                <a:gd name="connsiteX4" fmla="*/ 949082 w 949082"/>
                <a:gd name="connsiteY4" fmla="*/ 339676 h 377418"/>
                <a:gd name="connsiteX5" fmla="*/ 911340 w 949082"/>
                <a:gd name="connsiteY5" fmla="*/ 377418 h 377418"/>
                <a:gd name="connsiteX6" fmla="*/ 37742 w 949082"/>
                <a:gd name="connsiteY6" fmla="*/ 377418 h 377418"/>
                <a:gd name="connsiteX7" fmla="*/ 0 w 949082"/>
                <a:gd name="connsiteY7" fmla="*/ 339676 h 377418"/>
                <a:gd name="connsiteX8" fmla="*/ 0 w 949082"/>
                <a:gd name="connsiteY8" fmla="*/ 37742 h 3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082" h="377418">
                  <a:moveTo>
                    <a:pt x="0" y="37742"/>
                  </a:moveTo>
                  <a:cubicBezTo>
                    <a:pt x="0" y="16898"/>
                    <a:pt x="16898" y="0"/>
                    <a:pt x="37742" y="0"/>
                  </a:cubicBezTo>
                  <a:lnTo>
                    <a:pt x="911340" y="0"/>
                  </a:lnTo>
                  <a:cubicBezTo>
                    <a:pt x="932184" y="0"/>
                    <a:pt x="949082" y="16898"/>
                    <a:pt x="949082" y="37742"/>
                  </a:cubicBezTo>
                  <a:lnTo>
                    <a:pt x="949082" y="339676"/>
                  </a:lnTo>
                  <a:cubicBezTo>
                    <a:pt x="949082" y="360520"/>
                    <a:pt x="932184" y="377418"/>
                    <a:pt x="911340" y="377418"/>
                  </a:cubicBezTo>
                  <a:lnTo>
                    <a:pt x="37742" y="377418"/>
                  </a:lnTo>
                  <a:cubicBezTo>
                    <a:pt x="16898" y="377418"/>
                    <a:pt x="0" y="360520"/>
                    <a:pt x="0" y="339676"/>
                  </a:cubicBezTo>
                  <a:lnTo>
                    <a:pt x="0" y="37742"/>
                  </a:lnTo>
                  <a:close/>
                </a:path>
              </a:pathLst>
            </a:custGeom>
            <a:solidFill>
              <a:srgbClr val="A9D18E"/>
            </a:solidFill>
            <a:ln>
              <a:no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51059" tIns="37724" rIns="51059" bIns="37724" numCol="1" spcCol="1270" anchor="ctr" anchorCtr="0">
              <a:noAutofit/>
            </a:bodyPr>
            <a:lstStyle/>
            <a:p>
              <a:pPr marL="0" lvl="0" indent="0" algn="ctr" defTabSz="933450">
                <a:lnSpc>
                  <a:spcPct val="90000"/>
                </a:lnSpc>
                <a:spcBef>
                  <a:spcPct val="0"/>
                </a:spcBef>
                <a:spcAft>
                  <a:spcPct val="35000"/>
                </a:spcAft>
                <a:buNone/>
              </a:pPr>
              <a:endParaRPr lang="en-US" sz="2100" kern="1200" dirty="0">
                <a:latin typeface="+mn-lt"/>
                <a:ea typeface="+mn-ea"/>
                <a:cs typeface="+mn-ea"/>
                <a:sym typeface="+mn-lt"/>
              </a:endParaRPr>
            </a:p>
          </p:txBody>
        </p:sp>
        <p:sp>
          <p:nvSpPr>
            <p:cNvPr id="17" name="文本框 16"/>
            <p:cNvSpPr txBox="1"/>
            <p:nvPr/>
          </p:nvSpPr>
          <p:spPr>
            <a:xfrm>
              <a:off x="2472" y="2723"/>
              <a:ext cx="943" cy="2003"/>
            </a:xfrm>
            <a:prstGeom prst="rect">
              <a:avLst/>
            </a:prstGeom>
            <a:noFill/>
          </p:spPr>
          <p:txBody>
            <a:bodyPr vert="eaVert" wrap="square" rtlCol="0">
              <a:spAutoFit/>
            </a:bodyPr>
            <a:lstStyle/>
            <a:p>
              <a:pPr algn="ctr"/>
              <a:r>
                <a:rPr lang="zh-CN" altLang="en-US" spc="500" dirty="0">
                  <a:solidFill>
                    <a:schemeClr val="bg1"/>
                  </a:solidFill>
                </a:rPr>
                <a:t>医疗机构</a:t>
              </a:r>
              <a:endParaRPr lang="en-US" altLang="zh-CN" spc="500" dirty="0">
                <a:solidFill>
                  <a:schemeClr val="bg1"/>
                </a:solidFill>
              </a:endParaRPr>
            </a:p>
          </p:txBody>
        </p:sp>
      </p:grpSp>
      <p:sp>
        <p:nvSpPr>
          <p:cNvPr id="35" name="矩形: 圆角 34"/>
          <p:cNvSpPr/>
          <p:nvPr/>
        </p:nvSpPr>
        <p:spPr>
          <a:xfrm>
            <a:off x="5443562" y="1388122"/>
            <a:ext cx="3458315" cy="4308311"/>
          </a:xfrm>
          <a:prstGeom prst="roundRect">
            <a:avLst>
              <a:gd name="adj" fmla="val 3791"/>
            </a:avLst>
          </a:prstGeom>
          <a:noFill/>
          <a:ln w="12700">
            <a:solidFill>
              <a:srgbClr val="A9D18E"/>
            </a:solidFill>
          </a:ln>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37" name="文本框 36"/>
          <p:cNvSpPr txBox="1"/>
          <p:nvPr>
            <p:custDataLst>
              <p:tags r:id="rId2"/>
            </p:custDataLst>
          </p:nvPr>
        </p:nvSpPr>
        <p:spPr>
          <a:xfrm>
            <a:off x="5506085" y="2192020"/>
            <a:ext cx="3396615" cy="3461385"/>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nSpc>
                <a:spcPct val="150000"/>
              </a:lnSpc>
            </a:pPr>
            <a:r>
              <a:rPr lang="zh-CN" altLang="en-US" b="1" dirty="0">
                <a:latin typeface="微软雅黑" panose="020B0503020204020204" pitchFamily="34" charset="-122"/>
                <a:ea typeface="微软雅黑" panose="020B0503020204020204" pitchFamily="34" charset="-122"/>
              </a:rPr>
              <a:t>面向</a:t>
            </a:r>
            <a:r>
              <a:rPr lang="en-US" altLang="zh-CN" b="1" dirty="0">
                <a:latin typeface="微软雅黑" panose="020B0503020204020204" pitchFamily="34" charset="-122"/>
                <a:ea typeface="微软雅黑" panose="020B0503020204020204" pitchFamily="34" charset="-122"/>
              </a:rPr>
              <a:t>C</a:t>
            </a:r>
            <a:r>
              <a:rPr lang="zh-CN" altLang="en-US" b="1" dirty="0">
                <a:latin typeface="微软雅黑" panose="020B0503020204020204" pitchFamily="34" charset="-122"/>
                <a:ea typeface="微软雅黑" panose="020B0503020204020204" pitchFamily="34" charset="-122"/>
              </a:rPr>
              <a:t>端个人用户提供视力助手服务</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除了能够便捷的在移动终端上进行自我视力测试，不需要前往专业的眼科单位测试，还能够根据视力情况以及年龄职业等信息提供个性化的视力改善方案。</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同时，还能够记录测试数据并可视化，以便用户能够更好的在移动端上观察到自己的视力变化情况。</a:t>
            </a:r>
            <a:endParaRPr lang="en-US"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11469528" y="4318878"/>
            <a:ext cx="492443" cy="1374735"/>
          </a:xfrm>
          <a:prstGeom prst="rect">
            <a:avLst/>
          </a:prstGeom>
          <a:noFill/>
        </p:spPr>
        <p:txBody>
          <a:bodyPr vert="eaVert" wrap="none" rtlCol="0">
            <a:spAutoFit/>
          </a:bodyPr>
          <a:lstStyle/>
          <a:p>
            <a:pPr algn="ctr"/>
            <a:r>
              <a:rPr lang="zh-CN" altLang="en-US" sz="2000" spc="500" dirty="0">
                <a:solidFill>
                  <a:schemeClr val="bg1"/>
                </a:solidFill>
              </a:rPr>
              <a:t>个人用户</a:t>
            </a:r>
            <a:endParaRPr lang="zh-CN" altLang="en-US" sz="2000" spc="500" dirty="0">
              <a:solidFill>
                <a:schemeClr val="bg1"/>
              </a:solidFill>
            </a:endParaRPr>
          </a:p>
        </p:txBody>
      </p:sp>
      <p:pic>
        <p:nvPicPr>
          <p:cNvPr id="10" name="图片 9"/>
          <p:cNvPicPr>
            <a:picLocks noChangeAspect="1"/>
          </p:cNvPicPr>
          <p:nvPr/>
        </p:nvPicPr>
        <p:blipFill>
          <a:blip r:embed="rId3"/>
          <a:stretch>
            <a:fillRect/>
          </a:stretch>
        </p:blipFill>
        <p:spPr>
          <a:xfrm>
            <a:off x="9147902" y="1048137"/>
            <a:ext cx="2321626" cy="4988280"/>
          </a:xfrm>
          <a:prstGeom prst="rect">
            <a:avLst/>
          </a:prstGeom>
        </p:spPr>
      </p:pic>
      <p:sp>
        <p:nvSpPr>
          <p:cNvPr id="14" name="矩形: 圆角 13"/>
          <p:cNvSpPr/>
          <p:nvPr/>
        </p:nvSpPr>
        <p:spPr>
          <a:xfrm>
            <a:off x="441780" y="3848345"/>
            <a:ext cx="4557651" cy="1845268"/>
          </a:xfrm>
          <a:prstGeom prst="roundRect">
            <a:avLst>
              <a:gd name="adj" fmla="val 3791"/>
            </a:avLst>
          </a:prstGeom>
          <a:noFill/>
          <a:ln w="12700">
            <a:solidFill>
              <a:srgbClr val="A9D18E"/>
            </a:solidFill>
          </a:ln>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8" name="文本框 17"/>
          <p:cNvSpPr txBox="1"/>
          <p:nvPr>
            <p:custDataLst>
              <p:tags r:id="rId4"/>
            </p:custDataLst>
          </p:nvPr>
        </p:nvSpPr>
        <p:spPr>
          <a:xfrm>
            <a:off x="1417320" y="4225290"/>
            <a:ext cx="3582035" cy="1146810"/>
          </a:xfrm>
          <a:prstGeom prst="rect">
            <a:avLst/>
          </a:prstGeom>
        </p:spPr>
        <p:txBody>
          <a:bodyPr wrap="square">
            <a:no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nSpc>
                <a:spcPct val="150000"/>
              </a:lnSpc>
            </a:pPr>
            <a:r>
              <a:rPr lang="zh-CN" altLang="en-US" sz="1400" dirty="0">
                <a:latin typeface="微软雅黑" panose="020B0503020204020204" pitchFamily="34" charset="-122"/>
                <a:ea typeface="微软雅黑" panose="020B0503020204020204" pitchFamily="34" charset="-122"/>
              </a:rPr>
              <a:t>儿童及青少年的近视率正逐年攀升，且出现低龄化现象。如今各所小学、中学以及各大高校都需要定期组织学生进行视力检测。</a:t>
            </a:r>
            <a:endParaRPr lang="zh-CN" altLang="en-US" sz="1400"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731520" y="4055110"/>
            <a:ext cx="610870" cy="1487170"/>
            <a:chOff x="2313" y="2501"/>
            <a:chExt cx="1253" cy="2363"/>
          </a:xfrm>
        </p:grpSpPr>
        <p:sp>
          <p:nvSpPr>
            <p:cNvPr id="22" name="任意多边形: 形状 21"/>
            <p:cNvSpPr/>
            <p:nvPr/>
          </p:nvSpPr>
          <p:spPr>
            <a:xfrm rot="16200000">
              <a:off x="1758" y="3056"/>
              <a:ext cx="2363" cy="1253"/>
            </a:xfrm>
            <a:custGeom>
              <a:avLst/>
              <a:gdLst>
                <a:gd name="connsiteX0" fmla="*/ 0 w 949082"/>
                <a:gd name="connsiteY0" fmla="*/ 37742 h 377418"/>
                <a:gd name="connsiteX1" fmla="*/ 37742 w 949082"/>
                <a:gd name="connsiteY1" fmla="*/ 0 h 377418"/>
                <a:gd name="connsiteX2" fmla="*/ 911340 w 949082"/>
                <a:gd name="connsiteY2" fmla="*/ 0 h 377418"/>
                <a:gd name="connsiteX3" fmla="*/ 949082 w 949082"/>
                <a:gd name="connsiteY3" fmla="*/ 37742 h 377418"/>
                <a:gd name="connsiteX4" fmla="*/ 949082 w 949082"/>
                <a:gd name="connsiteY4" fmla="*/ 339676 h 377418"/>
                <a:gd name="connsiteX5" fmla="*/ 911340 w 949082"/>
                <a:gd name="connsiteY5" fmla="*/ 377418 h 377418"/>
                <a:gd name="connsiteX6" fmla="*/ 37742 w 949082"/>
                <a:gd name="connsiteY6" fmla="*/ 377418 h 377418"/>
                <a:gd name="connsiteX7" fmla="*/ 0 w 949082"/>
                <a:gd name="connsiteY7" fmla="*/ 339676 h 377418"/>
                <a:gd name="connsiteX8" fmla="*/ 0 w 949082"/>
                <a:gd name="connsiteY8" fmla="*/ 37742 h 3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082" h="377418">
                  <a:moveTo>
                    <a:pt x="0" y="37742"/>
                  </a:moveTo>
                  <a:cubicBezTo>
                    <a:pt x="0" y="16898"/>
                    <a:pt x="16898" y="0"/>
                    <a:pt x="37742" y="0"/>
                  </a:cubicBezTo>
                  <a:lnTo>
                    <a:pt x="911340" y="0"/>
                  </a:lnTo>
                  <a:cubicBezTo>
                    <a:pt x="932184" y="0"/>
                    <a:pt x="949082" y="16898"/>
                    <a:pt x="949082" y="37742"/>
                  </a:cubicBezTo>
                  <a:lnTo>
                    <a:pt x="949082" y="339676"/>
                  </a:lnTo>
                  <a:cubicBezTo>
                    <a:pt x="949082" y="360520"/>
                    <a:pt x="932184" y="377418"/>
                    <a:pt x="911340" y="377418"/>
                  </a:cubicBezTo>
                  <a:lnTo>
                    <a:pt x="37742" y="377418"/>
                  </a:lnTo>
                  <a:cubicBezTo>
                    <a:pt x="16898" y="377418"/>
                    <a:pt x="0" y="360520"/>
                    <a:pt x="0" y="339676"/>
                  </a:cubicBezTo>
                  <a:lnTo>
                    <a:pt x="0" y="37742"/>
                  </a:lnTo>
                  <a:close/>
                </a:path>
              </a:pathLst>
            </a:custGeom>
            <a:solidFill>
              <a:srgbClr val="A9D18E"/>
            </a:solidFill>
            <a:ln>
              <a:no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51059" tIns="37724" rIns="51059" bIns="37724" numCol="1" spcCol="1270" anchor="ctr" anchorCtr="0">
              <a:noAutofit/>
            </a:bodyPr>
            <a:lstStyle/>
            <a:p>
              <a:pPr marL="0" lvl="0" indent="0" algn="ctr" defTabSz="933450">
                <a:lnSpc>
                  <a:spcPct val="90000"/>
                </a:lnSpc>
                <a:spcBef>
                  <a:spcPct val="0"/>
                </a:spcBef>
                <a:spcAft>
                  <a:spcPct val="35000"/>
                </a:spcAft>
                <a:buNone/>
              </a:pPr>
              <a:endParaRPr lang="en-US" sz="2100" kern="1200" dirty="0">
                <a:latin typeface="+mn-lt"/>
                <a:ea typeface="+mn-ea"/>
                <a:cs typeface="+mn-ea"/>
                <a:sym typeface="+mn-lt"/>
              </a:endParaRPr>
            </a:p>
          </p:txBody>
        </p:sp>
        <p:sp>
          <p:nvSpPr>
            <p:cNvPr id="23" name="文本框 22"/>
            <p:cNvSpPr txBox="1"/>
            <p:nvPr/>
          </p:nvSpPr>
          <p:spPr>
            <a:xfrm>
              <a:off x="2420" y="2744"/>
              <a:ext cx="971" cy="2022"/>
            </a:xfrm>
            <a:prstGeom prst="rect">
              <a:avLst/>
            </a:prstGeom>
            <a:noFill/>
          </p:spPr>
          <p:txBody>
            <a:bodyPr vert="eaVert" wrap="none" rtlCol="0">
              <a:noAutofit/>
            </a:bodyPr>
            <a:lstStyle/>
            <a:p>
              <a:pPr algn="ctr"/>
              <a:r>
                <a:rPr lang="zh-CN" altLang="en-US" sz="1800" spc="500" dirty="0">
                  <a:solidFill>
                    <a:schemeClr val="bg1"/>
                  </a:solidFill>
                </a:rPr>
                <a:t>教育单位</a:t>
              </a:r>
              <a:endParaRPr lang="zh-CN" altLang="en-US" sz="1800" spc="500" dirty="0">
                <a:solidFill>
                  <a:schemeClr val="bg1"/>
                </a:solidFill>
              </a:endParaRPr>
            </a:p>
          </p:txBody>
        </p:sp>
      </p:grpSp>
      <p:sp>
        <p:nvSpPr>
          <p:cNvPr id="25" name="任意多边形: 形状 24"/>
          <p:cNvSpPr/>
          <p:nvPr/>
        </p:nvSpPr>
        <p:spPr>
          <a:xfrm>
            <a:off x="6429375" y="1598930"/>
            <a:ext cx="1487170" cy="445770"/>
          </a:xfrm>
          <a:custGeom>
            <a:avLst/>
            <a:gdLst>
              <a:gd name="connsiteX0" fmla="*/ 0 w 949082"/>
              <a:gd name="connsiteY0" fmla="*/ 37742 h 377418"/>
              <a:gd name="connsiteX1" fmla="*/ 37742 w 949082"/>
              <a:gd name="connsiteY1" fmla="*/ 0 h 377418"/>
              <a:gd name="connsiteX2" fmla="*/ 911340 w 949082"/>
              <a:gd name="connsiteY2" fmla="*/ 0 h 377418"/>
              <a:gd name="connsiteX3" fmla="*/ 949082 w 949082"/>
              <a:gd name="connsiteY3" fmla="*/ 37742 h 377418"/>
              <a:gd name="connsiteX4" fmla="*/ 949082 w 949082"/>
              <a:gd name="connsiteY4" fmla="*/ 339676 h 377418"/>
              <a:gd name="connsiteX5" fmla="*/ 911340 w 949082"/>
              <a:gd name="connsiteY5" fmla="*/ 377418 h 377418"/>
              <a:gd name="connsiteX6" fmla="*/ 37742 w 949082"/>
              <a:gd name="connsiteY6" fmla="*/ 377418 h 377418"/>
              <a:gd name="connsiteX7" fmla="*/ 0 w 949082"/>
              <a:gd name="connsiteY7" fmla="*/ 339676 h 377418"/>
              <a:gd name="connsiteX8" fmla="*/ 0 w 949082"/>
              <a:gd name="connsiteY8" fmla="*/ 37742 h 3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082" h="377418">
                <a:moveTo>
                  <a:pt x="0" y="37742"/>
                </a:moveTo>
                <a:cubicBezTo>
                  <a:pt x="0" y="16898"/>
                  <a:pt x="16898" y="0"/>
                  <a:pt x="37742" y="0"/>
                </a:cubicBezTo>
                <a:lnTo>
                  <a:pt x="911340" y="0"/>
                </a:lnTo>
                <a:cubicBezTo>
                  <a:pt x="932184" y="0"/>
                  <a:pt x="949082" y="16898"/>
                  <a:pt x="949082" y="37742"/>
                </a:cubicBezTo>
                <a:lnTo>
                  <a:pt x="949082" y="339676"/>
                </a:lnTo>
                <a:cubicBezTo>
                  <a:pt x="949082" y="360520"/>
                  <a:pt x="932184" y="377418"/>
                  <a:pt x="911340" y="377418"/>
                </a:cubicBezTo>
                <a:lnTo>
                  <a:pt x="37742" y="377418"/>
                </a:lnTo>
                <a:cubicBezTo>
                  <a:pt x="16898" y="377418"/>
                  <a:pt x="0" y="360520"/>
                  <a:pt x="0" y="339676"/>
                </a:cubicBezTo>
                <a:lnTo>
                  <a:pt x="0" y="37742"/>
                </a:lnTo>
                <a:close/>
              </a:path>
            </a:pathLst>
          </a:custGeom>
          <a:solidFill>
            <a:srgbClr val="A9D18E"/>
          </a:solidFill>
          <a:ln>
            <a:no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51059" tIns="37724" rIns="51059" bIns="37724" numCol="1" spcCol="1270" anchor="ctr" anchorCtr="0">
            <a:noAutofit/>
          </a:bodyPr>
          <a:lstStyle/>
          <a:p>
            <a:pPr lvl="0" indent="0" algn="ctr">
              <a:lnSpc>
                <a:spcPct val="90000"/>
              </a:lnSpc>
              <a:spcBef>
                <a:spcPct val="0"/>
              </a:spcBef>
              <a:spcAft>
                <a:spcPct val="35000"/>
              </a:spcAft>
              <a:buNone/>
            </a:pPr>
            <a:r>
              <a:rPr lang="zh-CN" altLang="en-US" spc="500" dirty="0">
                <a:solidFill>
                  <a:schemeClr val="bg1"/>
                </a:solidFill>
                <a:sym typeface="+mn-lt"/>
              </a:rPr>
              <a:t>个人用户</a:t>
            </a:r>
            <a:endParaRPr lang="en-US" spc="500" dirty="0">
              <a:solidFill>
                <a:schemeClr val="bg1"/>
              </a:solidFill>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236598">
            <a:off x="6439769" y="-986734"/>
            <a:ext cx="6894603" cy="8357163"/>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82318" y="1588865"/>
            <a:ext cx="2416046" cy="923330"/>
          </a:xfrm>
          <a:prstGeom prst="rect">
            <a:avLst/>
          </a:prstGeom>
        </p:spPr>
        <p:txBody>
          <a:bodyPr wrap="none">
            <a:spAutoFit/>
          </a:bodyPr>
          <a:lstStyle/>
          <a:p>
            <a:r>
              <a:rPr lang="en-US" altLang="zh-CN" sz="5400" dirty="0">
                <a:solidFill>
                  <a:schemeClr val="accent6">
                    <a:lumMod val="60000"/>
                    <a:lumOff val="40000"/>
                  </a:schemeClr>
                </a:solidFill>
                <a:latin typeface="Arial" panose="020B0604020202020204" pitchFamily="34" charset="0"/>
                <a:cs typeface="Arial" panose="020B0604020202020204" pitchFamily="34" charset="0"/>
              </a:rPr>
              <a:t>Part 04</a:t>
            </a:r>
            <a:endParaRPr lang="zh-CN" altLang="en-US" sz="54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11" name="椭圆 10"/>
          <p:cNvSpPr/>
          <p:nvPr/>
        </p:nvSpPr>
        <p:spPr>
          <a:xfrm>
            <a:off x="-1147233" y="597334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82318" y="2577424"/>
            <a:ext cx="4754882" cy="922020"/>
          </a:xfrm>
          <a:prstGeom prst="rect">
            <a:avLst/>
          </a:prstGeom>
        </p:spPr>
        <p:txBody>
          <a:bodyPr wrap="square">
            <a:spAutoFit/>
          </a:bodyPr>
          <a:lstStyle/>
          <a:p>
            <a:r>
              <a:rPr lang="zh-CN" altLang="en-US" sz="5400" dirty="0">
                <a:solidFill>
                  <a:schemeClr val="tx1">
                    <a:lumMod val="65000"/>
                    <a:lumOff val="35000"/>
                  </a:schemeClr>
                </a:solidFill>
                <a:latin typeface="Arial" panose="020B0604020202020204" pitchFamily="34" charset="0"/>
                <a:cs typeface="Arial" panose="020B0604020202020204" pitchFamily="34" charset="0"/>
              </a:rPr>
              <a:t>功能详述</a:t>
            </a:r>
            <a:endParaRPr lang="zh-CN" altLang="en-US" sz="5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194326" y="1073673"/>
            <a:ext cx="4146138" cy="48454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custDataLst>
              <p:tags r:id="rId1"/>
            </p:custDataLst>
          </p:nvPr>
        </p:nvSpPr>
        <p:spPr>
          <a:xfrm>
            <a:off x="3986809" y="679794"/>
            <a:ext cx="4085986" cy="460375"/>
          </a:xfrm>
          <a:prstGeom prst="rect">
            <a:avLst/>
          </a:prstGeom>
        </p:spPr>
        <p:txBody>
          <a:bodyPr wrap="square">
            <a:spAutoFit/>
          </a:bodyPr>
          <a:lstStyle/>
          <a:p>
            <a:pPr algn="ctr"/>
            <a:r>
              <a:rPr lang="zh-CN" altLang="en-US" sz="2400" dirty="0">
                <a:solidFill>
                  <a:srgbClr val="A9D18E"/>
                </a:solidFill>
              </a:rPr>
              <a:t>演示视频</a:t>
            </a:r>
            <a:endParaRPr lang="zh-CN" altLang="en-US" sz="2400" dirty="0">
              <a:solidFill>
                <a:srgbClr val="A9D18E"/>
              </a:solidFill>
            </a:endParaRPr>
          </a:p>
        </p:txBody>
      </p:sp>
      <p:sp>
        <p:nvSpPr>
          <p:cNvPr id="2" name="箭头: V 形 1"/>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3" name="箭头: 五边形 2"/>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4" name="箭头: V 形 3"/>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5" name="箭头: V 形 4"/>
          <p:cNvSpPr/>
          <p:nvPr/>
        </p:nvSpPr>
        <p:spPr>
          <a:xfrm>
            <a:off x="5362739" y="133486"/>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6" name="箭头: V 形 5"/>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7" name="箭头: V 形 6"/>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pic>
        <p:nvPicPr>
          <p:cNvPr id="9" name="final">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1282133" y="1140169"/>
            <a:ext cx="9627734" cy="54156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7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05576" y="761365"/>
            <a:ext cx="2180848" cy="398780"/>
          </a:xfrm>
          <a:prstGeom prst="rect">
            <a:avLst/>
          </a:prstGeom>
          <a:noFill/>
        </p:spPr>
        <p:txBody>
          <a:bodyPr wrap="square" rtlCol="0">
            <a:spAutoFit/>
          </a:bodyPr>
          <a:lstStyle/>
          <a:p>
            <a:pPr algn="ctr"/>
            <a:r>
              <a:rPr lang="en-US" altLang="zh-CN" sz="2000" dirty="0" err="1">
                <a:solidFill>
                  <a:schemeClr val="tx1">
                    <a:lumMod val="65000"/>
                    <a:lumOff val="35000"/>
                  </a:schemeClr>
                </a:solidFill>
              </a:rPr>
              <a:t>视力测试前</a:t>
            </a:r>
            <a:endParaRPr lang="en-US" altLang="zh-CN" sz="2000" dirty="0">
              <a:solidFill>
                <a:schemeClr val="tx1">
                  <a:lumMod val="65000"/>
                  <a:lumOff val="35000"/>
                </a:schemeClr>
              </a:solidFill>
            </a:endParaRPr>
          </a:p>
        </p:txBody>
      </p:sp>
      <p:sp>
        <p:nvSpPr>
          <p:cNvPr id="9" name="文本框 8"/>
          <p:cNvSpPr txBox="1"/>
          <p:nvPr>
            <p:custDataLst>
              <p:tags r:id="rId1"/>
            </p:custDataLst>
          </p:nvPr>
        </p:nvSpPr>
        <p:spPr>
          <a:xfrm>
            <a:off x="3014389" y="4773295"/>
            <a:ext cx="6163222" cy="854465"/>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ctr">
              <a:lnSpc>
                <a:spcPct val="150000"/>
              </a:lnSpc>
            </a:pPr>
            <a:r>
              <a:rPr lang="zh-CN" altLang="en-US" dirty="0">
                <a:solidFill>
                  <a:schemeClr val="tx1">
                    <a:lumMod val="65000"/>
                    <a:lumOff val="35000"/>
                  </a:schemeClr>
                </a:solidFill>
                <a:latin typeface="+mn-ea"/>
                <a:ea typeface="+mn-ea"/>
              </a:rPr>
              <a:t>摄像头实时扫描画面，检测人脸并自动识别身份后，根据眼镜佩戴情况进行</a:t>
            </a:r>
            <a:endParaRPr lang="en-US" altLang="zh-CN" dirty="0">
              <a:solidFill>
                <a:schemeClr val="tx1">
                  <a:lumMod val="65000"/>
                  <a:lumOff val="35000"/>
                </a:schemeClr>
              </a:solidFill>
              <a:latin typeface="+mn-ea"/>
              <a:ea typeface="+mn-ea"/>
            </a:endParaRPr>
          </a:p>
          <a:p>
            <a:pPr algn="ctr">
              <a:lnSpc>
                <a:spcPct val="150000"/>
              </a:lnSpc>
            </a:pPr>
            <a:r>
              <a:rPr lang="zh-CN" altLang="en-US" dirty="0">
                <a:solidFill>
                  <a:schemeClr val="tx1">
                    <a:lumMod val="65000"/>
                    <a:lumOff val="35000"/>
                  </a:schemeClr>
                </a:solidFill>
                <a:latin typeface="+mn-ea"/>
                <a:ea typeface="+mn-ea"/>
              </a:rPr>
              <a:t>裸眼和矫正视力的分类测试</a:t>
            </a:r>
            <a:endParaRPr lang="en-US" altLang="zh-CN" dirty="0">
              <a:solidFill>
                <a:schemeClr val="tx1">
                  <a:lumMod val="65000"/>
                  <a:lumOff val="35000"/>
                </a:schemeClr>
              </a:solidFill>
              <a:latin typeface="+mn-ea"/>
              <a:ea typeface="+mn-ea"/>
            </a:endParaRPr>
          </a:p>
        </p:txBody>
      </p:sp>
      <p:pic>
        <p:nvPicPr>
          <p:cNvPr id="2" name="图片 -2147482557" descr="7b0a20202020227069636672616d65646573223a20222670666d38383230353539343934262673707432312d312626626474303026267764743232323026266f726773697a653030262670667431393926220a7d0a"/>
          <p:cNvPicPr>
            <a:picLocks noChangeAspect="1"/>
          </p:cNvPicPr>
          <p:nvPr>
            <p:custDataLst>
              <p:tags r:id="rId2"/>
            </p:custDataLst>
          </p:nvPr>
        </p:nvPicPr>
        <p:blipFill>
          <a:blip r:embed="rId3">
            <a:extLst>
              <a:ext uri="{BEBA8EAE-BF5A-486C-A8C5-ECC9F3942E4B}">
                <a14:imgProps xmlns:a14="http://schemas.microsoft.com/office/drawing/2010/main">
                  <a14:imgLayer r:embed="rId4"/>
                </a14:imgProps>
              </a:ext>
            </a:extLst>
          </a:blip>
          <a:srcRect/>
          <a:stretch>
            <a:fillRect/>
          </a:stretch>
        </p:blipFill>
        <p:spPr>
          <a:xfrm>
            <a:off x="2860040" y="1522095"/>
            <a:ext cx="6471920" cy="2889250"/>
          </a:xfrm>
          <a:prstGeom prst="rect">
            <a:avLst/>
          </a:prstGeom>
          <a:noFill/>
          <a:ln w="9525">
            <a:noFill/>
          </a:ln>
        </p:spPr>
      </p:pic>
      <p:sp>
        <p:nvSpPr>
          <p:cNvPr id="3" name="箭头: V 形 2"/>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4" name="箭头: 五边形 3"/>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5" name="箭头: V 形 4"/>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6" name="箭头: V 形 5"/>
          <p:cNvSpPr/>
          <p:nvPr/>
        </p:nvSpPr>
        <p:spPr>
          <a:xfrm>
            <a:off x="5362739" y="133486"/>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7" name="箭头: V 形 6"/>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10" name="箭头: V 形 9"/>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05576" y="761365"/>
            <a:ext cx="2180848" cy="398780"/>
          </a:xfrm>
          <a:prstGeom prst="rect">
            <a:avLst/>
          </a:prstGeom>
          <a:noFill/>
        </p:spPr>
        <p:txBody>
          <a:bodyPr wrap="square" rtlCol="0">
            <a:spAutoFit/>
          </a:bodyPr>
          <a:lstStyle/>
          <a:p>
            <a:pPr algn="ctr"/>
            <a:r>
              <a:rPr lang="en-US" altLang="zh-CN" sz="2000">
                <a:solidFill>
                  <a:schemeClr val="tx1">
                    <a:lumMod val="65000"/>
                    <a:lumOff val="35000"/>
                  </a:schemeClr>
                </a:solidFill>
              </a:rPr>
              <a:t>视力测试</a:t>
            </a:r>
            <a:r>
              <a:rPr lang="zh-CN" altLang="en-US" sz="2000">
                <a:solidFill>
                  <a:schemeClr val="tx1">
                    <a:lumMod val="65000"/>
                    <a:lumOff val="35000"/>
                  </a:schemeClr>
                </a:solidFill>
              </a:rPr>
              <a:t>中</a:t>
            </a:r>
            <a:endParaRPr lang="zh-CN" altLang="en-US" sz="2000">
              <a:solidFill>
                <a:schemeClr val="tx1">
                  <a:lumMod val="65000"/>
                  <a:lumOff val="35000"/>
                </a:schemeClr>
              </a:solidFill>
            </a:endParaRPr>
          </a:p>
        </p:txBody>
      </p:sp>
      <p:sp>
        <p:nvSpPr>
          <p:cNvPr id="9" name="文本框 8"/>
          <p:cNvSpPr txBox="1"/>
          <p:nvPr>
            <p:custDataLst>
              <p:tags r:id="rId1"/>
            </p:custDataLst>
          </p:nvPr>
        </p:nvSpPr>
        <p:spPr>
          <a:xfrm>
            <a:off x="3412593" y="4831756"/>
            <a:ext cx="5366813" cy="854465"/>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ctr">
              <a:lnSpc>
                <a:spcPct val="150000"/>
              </a:lnSpc>
            </a:pPr>
            <a:r>
              <a:rPr lang="en-US" altLang="zh-CN" dirty="0">
                <a:solidFill>
                  <a:schemeClr val="tx1">
                    <a:lumMod val="65000"/>
                    <a:lumOff val="35000"/>
                  </a:schemeClr>
                </a:solidFill>
                <a:latin typeface="+mn-ea"/>
                <a:ea typeface="+mn-ea"/>
              </a:rPr>
              <a:t>系统</a:t>
            </a:r>
            <a:r>
              <a:rPr lang="zh-CN" altLang="en-US" dirty="0">
                <a:solidFill>
                  <a:schemeClr val="tx1">
                    <a:lumMod val="65000"/>
                    <a:lumOff val="35000"/>
                  </a:schemeClr>
                </a:solidFill>
                <a:latin typeface="+mn-ea"/>
                <a:ea typeface="+mn-ea"/>
              </a:rPr>
              <a:t>将根据当前测试的视力等级抽取随机方向的</a:t>
            </a:r>
            <a:r>
              <a:rPr lang="en-US" altLang="zh-CN" dirty="0">
                <a:solidFill>
                  <a:schemeClr val="tx1">
                    <a:lumMod val="65000"/>
                    <a:lumOff val="35000"/>
                  </a:schemeClr>
                </a:solidFill>
                <a:latin typeface="+mn-ea"/>
                <a:ea typeface="+mn-ea"/>
              </a:rPr>
              <a:t>E</a:t>
            </a:r>
            <a:r>
              <a:rPr lang="zh-CN" altLang="en-US" dirty="0">
                <a:solidFill>
                  <a:schemeClr val="tx1">
                    <a:lumMod val="65000"/>
                    <a:lumOff val="35000"/>
                  </a:schemeClr>
                </a:solidFill>
                <a:latin typeface="+mn-ea"/>
                <a:ea typeface="+mn-ea"/>
              </a:rPr>
              <a:t>字图像</a:t>
            </a:r>
            <a:endParaRPr lang="zh-CN" altLang="en-US" dirty="0">
              <a:solidFill>
                <a:schemeClr val="tx1">
                  <a:lumMod val="65000"/>
                  <a:lumOff val="35000"/>
                </a:schemeClr>
              </a:solidFill>
              <a:latin typeface="+mn-ea"/>
              <a:ea typeface="+mn-ea"/>
            </a:endParaRPr>
          </a:p>
          <a:p>
            <a:pPr algn="ctr">
              <a:lnSpc>
                <a:spcPct val="150000"/>
              </a:lnSpc>
            </a:pPr>
            <a:r>
              <a:rPr lang="zh-CN" altLang="en-US" dirty="0">
                <a:solidFill>
                  <a:schemeClr val="tx1">
                    <a:lumMod val="65000"/>
                    <a:lumOff val="35000"/>
                  </a:schemeClr>
                </a:solidFill>
                <a:latin typeface="+mn-ea"/>
                <a:ea typeface="+mn-ea"/>
              </a:rPr>
              <a:t>对于每个E字图像的识别测试，系统给予用户最多五秒的响应时间</a:t>
            </a:r>
            <a:endParaRPr lang="en-US" altLang="zh-CN" dirty="0">
              <a:solidFill>
                <a:schemeClr val="tx1">
                  <a:lumMod val="65000"/>
                  <a:lumOff val="35000"/>
                </a:schemeClr>
              </a:solidFill>
              <a:latin typeface="+mn-ea"/>
              <a:ea typeface="+mn-ea"/>
            </a:endParaRPr>
          </a:p>
        </p:txBody>
      </p:sp>
      <p:pic>
        <p:nvPicPr>
          <p:cNvPr id="2" name="图片 1" descr="7b0a20202020227069636672616d65646573223a20222670666d38383230353539343934262673707432312d312626626474303026267764743232323026266f726773697a653030262670667431393926220a7d0a"/>
          <p:cNvPicPr>
            <a:picLocks noChangeAspect="1"/>
          </p:cNvPicPr>
          <p:nvPr>
            <p:custDataLst>
              <p:tags r:id="rId2"/>
            </p:custDataLst>
          </p:nvPr>
        </p:nvPicPr>
        <p:blipFill>
          <a:blip r:embed="rId3">
            <a:extLst>
              <a:ext uri="{BEBA8EAE-BF5A-486C-A8C5-ECC9F3942E4B}">
                <a14:imgProps xmlns:a14="http://schemas.microsoft.com/office/drawing/2010/main">
                  <a14:imgLayer r:embed="rId4"/>
                </a14:imgProps>
              </a:ext>
            </a:extLst>
          </a:blip>
          <a:srcRect/>
          <a:stretch>
            <a:fillRect/>
          </a:stretch>
        </p:blipFill>
        <p:spPr>
          <a:xfrm>
            <a:off x="3233738" y="1725930"/>
            <a:ext cx="5724525" cy="2820035"/>
          </a:xfrm>
          <a:prstGeom prst="rect">
            <a:avLst/>
          </a:prstGeom>
          <a:noFill/>
          <a:ln w="9525">
            <a:noFill/>
          </a:ln>
        </p:spPr>
      </p:pic>
      <p:sp>
        <p:nvSpPr>
          <p:cNvPr id="3" name="箭头: V 形 2"/>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4" name="箭头: 五边形 3"/>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5" name="箭头: V 形 4"/>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6" name="箭头: V 形 5"/>
          <p:cNvSpPr/>
          <p:nvPr/>
        </p:nvSpPr>
        <p:spPr>
          <a:xfrm>
            <a:off x="5362739" y="133486"/>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7" name="箭头: V 形 6"/>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10" name="箭头: V 形 9"/>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 descr="未命名文件 (3)"/>
          <p:cNvPicPr>
            <a:picLocks noChangeAspect="1"/>
          </p:cNvPicPr>
          <p:nvPr>
            <p:custDataLst>
              <p:tags r:id="rId1"/>
            </p:custDataLst>
          </p:nvPr>
        </p:nvPicPr>
        <p:blipFill>
          <a:blip r:embed="rId2"/>
          <a:stretch>
            <a:fillRect/>
          </a:stretch>
        </p:blipFill>
        <p:spPr>
          <a:xfrm>
            <a:off x="540014" y="1187449"/>
            <a:ext cx="2105660" cy="4378325"/>
          </a:xfrm>
          <a:prstGeom prst="rect">
            <a:avLst/>
          </a:prstGeom>
        </p:spPr>
      </p:pic>
      <p:sp>
        <p:nvSpPr>
          <p:cNvPr id="5" name="文本框 4"/>
          <p:cNvSpPr txBox="1"/>
          <p:nvPr>
            <p:custDataLst>
              <p:tags r:id="rId3"/>
            </p:custDataLst>
          </p:nvPr>
        </p:nvSpPr>
        <p:spPr>
          <a:xfrm>
            <a:off x="266101" y="5360473"/>
            <a:ext cx="2959357" cy="494238"/>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ctr">
              <a:lnSpc>
                <a:spcPct val="150000"/>
              </a:lnSpc>
            </a:pPr>
            <a:r>
              <a:rPr lang="zh-CN" altLang="en-US" sz="2000" b="1" dirty="0">
                <a:solidFill>
                  <a:schemeClr val="tx1">
                    <a:lumMod val="65000"/>
                    <a:lumOff val="35000"/>
                  </a:schemeClr>
                </a:solidFill>
                <a:ea typeface="宋体" panose="02010600030101010101" pitchFamily="2" charset="-122"/>
              </a:rPr>
              <a:t>全局测试流程</a:t>
            </a:r>
            <a:endParaRPr lang="zh-CN" altLang="en-US" sz="2000" b="1" dirty="0">
              <a:solidFill>
                <a:schemeClr val="tx1">
                  <a:lumMod val="65000"/>
                  <a:lumOff val="35000"/>
                </a:schemeClr>
              </a:solidFill>
              <a:ea typeface="宋体" panose="02010600030101010101" pitchFamily="2" charset="-122"/>
            </a:endParaRPr>
          </a:p>
        </p:txBody>
      </p:sp>
      <p:sp>
        <p:nvSpPr>
          <p:cNvPr id="8" name="文本框 7"/>
          <p:cNvSpPr txBox="1"/>
          <p:nvPr>
            <p:custDataLst>
              <p:tags r:id="rId4"/>
            </p:custDataLst>
          </p:nvPr>
        </p:nvSpPr>
        <p:spPr>
          <a:xfrm>
            <a:off x="4292578" y="5360473"/>
            <a:ext cx="2959357" cy="494238"/>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ctr">
              <a:lnSpc>
                <a:spcPct val="150000"/>
              </a:lnSpc>
            </a:pPr>
            <a:r>
              <a:rPr lang="en-US" altLang="zh-CN" sz="2000" b="1" dirty="0">
                <a:solidFill>
                  <a:schemeClr val="tx1">
                    <a:lumMod val="65000"/>
                    <a:lumOff val="35000"/>
                  </a:schemeClr>
                </a:solidFill>
                <a:ea typeface="宋体" panose="02010600030101010101" pitchFamily="2" charset="-122"/>
              </a:rPr>
              <a:t>E</a:t>
            </a:r>
            <a:r>
              <a:rPr lang="zh-CN" altLang="en-US" sz="2000" b="1" dirty="0">
                <a:solidFill>
                  <a:schemeClr val="tx1">
                    <a:lumMod val="65000"/>
                    <a:lumOff val="35000"/>
                  </a:schemeClr>
                </a:solidFill>
                <a:ea typeface="宋体" panose="02010600030101010101" pitchFamily="2" charset="-122"/>
              </a:rPr>
              <a:t>字图形判定逻辑</a:t>
            </a:r>
            <a:endParaRPr lang="zh-CN" altLang="en-US" sz="2000" b="1" dirty="0">
              <a:solidFill>
                <a:schemeClr val="tx1">
                  <a:lumMod val="65000"/>
                  <a:lumOff val="35000"/>
                </a:schemeClr>
              </a:solidFill>
              <a:ea typeface="宋体" panose="02010600030101010101" pitchFamily="2" charset="-122"/>
            </a:endParaRPr>
          </a:p>
        </p:txBody>
      </p:sp>
      <p:sp>
        <p:nvSpPr>
          <p:cNvPr id="12" name="文本框 11"/>
          <p:cNvSpPr txBox="1"/>
          <p:nvPr>
            <p:custDataLst>
              <p:tags r:id="rId5"/>
            </p:custDataLst>
          </p:nvPr>
        </p:nvSpPr>
        <p:spPr>
          <a:xfrm>
            <a:off x="8568133" y="5360978"/>
            <a:ext cx="2959357" cy="494238"/>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ctr">
              <a:lnSpc>
                <a:spcPct val="150000"/>
              </a:lnSpc>
            </a:pPr>
            <a:r>
              <a:rPr lang="zh-CN" altLang="en-US" sz="2000" b="1" dirty="0">
                <a:solidFill>
                  <a:schemeClr val="tx1">
                    <a:lumMod val="65000"/>
                    <a:lumOff val="35000"/>
                  </a:schemeClr>
                </a:solidFill>
                <a:ea typeface="宋体" panose="02010600030101010101" pitchFamily="2" charset="-122"/>
              </a:rPr>
              <a:t>人机交互关系图</a:t>
            </a:r>
            <a:endParaRPr lang="zh-CN" altLang="en-US" sz="2000" b="1" dirty="0">
              <a:solidFill>
                <a:schemeClr val="tx1">
                  <a:lumMod val="65000"/>
                  <a:lumOff val="35000"/>
                </a:schemeClr>
              </a:solidFill>
              <a:ea typeface="宋体" panose="02010600030101010101" pitchFamily="2" charset="-122"/>
            </a:endParaRPr>
          </a:p>
        </p:txBody>
      </p:sp>
      <p:pic>
        <p:nvPicPr>
          <p:cNvPr id="13" name="图片 7"/>
          <p:cNvPicPr>
            <a:picLocks noChangeAspect="1"/>
          </p:cNvPicPr>
          <p:nvPr>
            <p:custDataLst>
              <p:tags r:id="rId6"/>
            </p:custDataLst>
          </p:nvPr>
        </p:nvPicPr>
        <p:blipFill>
          <a:blip r:embed="rId7"/>
          <a:stretch>
            <a:fillRect/>
          </a:stretch>
        </p:blipFill>
        <p:spPr>
          <a:xfrm>
            <a:off x="7903624" y="1728345"/>
            <a:ext cx="4288376" cy="3502040"/>
          </a:xfrm>
          <a:prstGeom prst="rect">
            <a:avLst/>
          </a:prstGeom>
        </p:spPr>
      </p:pic>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6280" y="1678650"/>
            <a:ext cx="5143722" cy="3500702"/>
          </a:xfrm>
          <a:prstGeom prst="rect">
            <a:avLst/>
          </a:prstGeom>
        </p:spPr>
      </p:pic>
      <p:sp>
        <p:nvSpPr>
          <p:cNvPr id="7" name="箭头: V 形 6"/>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9" name="箭头: 五边形 8"/>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14" name="箭头: V 形 13"/>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15" name="箭头: V 形 14"/>
          <p:cNvSpPr/>
          <p:nvPr/>
        </p:nvSpPr>
        <p:spPr>
          <a:xfrm>
            <a:off x="5362739" y="133486"/>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16" name="箭头: V 形 15"/>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17" name="箭头: V 形 16"/>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
        <p:nvSpPr>
          <p:cNvPr id="27" name="矩形 26"/>
          <p:cNvSpPr/>
          <p:nvPr>
            <p:custDataLst>
              <p:tags r:id="rId9"/>
            </p:custDataLst>
          </p:nvPr>
        </p:nvSpPr>
        <p:spPr>
          <a:xfrm>
            <a:off x="4275559" y="849104"/>
            <a:ext cx="2974340" cy="450851"/>
          </a:xfrm>
          <a:prstGeom prst="rect">
            <a:avLst/>
          </a:prstGeom>
          <a:solidFill>
            <a:schemeClr val="accent6">
              <a:lumMod val="60000"/>
              <a:lumOff val="40000"/>
            </a:schemeClr>
          </a:solidFill>
        </p:spPr>
        <p:txBody>
          <a:bodyPr wrap="square">
            <a:noAutofit/>
          </a:bodyPr>
          <a:lstStyle/>
          <a:p>
            <a:pPr algn="ctr"/>
            <a:r>
              <a:rPr lang="zh-CN" altLang="en-US" sz="2400" b="1" dirty="0">
                <a:solidFill>
                  <a:schemeClr val="bg1"/>
                </a:solidFill>
                <a:sym typeface="+mn-ea"/>
              </a:rPr>
              <a:t>系统流程图</a:t>
            </a:r>
            <a:endParaRPr lang="zh-CN" altLang="en-US" sz="2400" b="1" dirty="0">
              <a:solidFill>
                <a:schemeClr val="tx1">
                  <a:lumMod val="65000"/>
                  <a:lumOff val="3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236598">
            <a:off x="6439769" y="-986734"/>
            <a:ext cx="6894603" cy="8357163"/>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47233" y="597334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a:off x="782318" y="1588865"/>
            <a:ext cx="2416046" cy="923330"/>
          </a:xfrm>
          <a:prstGeom prst="rect">
            <a:avLst/>
          </a:prstGeom>
        </p:spPr>
        <p:txBody>
          <a:bodyPr wrap="none">
            <a:spAutoFit/>
          </a:bodyPr>
          <a:lstStyle/>
          <a:p>
            <a:r>
              <a:rPr lang="en-US" altLang="zh-CN" sz="5400" dirty="0">
                <a:solidFill>
                  <a:schemeClr val="accent6">
                    <a:lumMod val="60000"/>
                    <a:lumOff val="40000"/>
                  </a:schemeClr>
                </a:solidFill>
                <a:latin typeface="Arial" panose="020B0604020202020204" pitchFamily="34" charset="0"/>
                <a:cs typeface="Arial" panose="020B0604020202020204" pitchFamily="34" charset="0"/>
              </a:rPr>
              <a:t>Part 05</a:t>
            </a:r>
            <a:endParaRPr lang="zh-CN" altLang="en-US" sz="54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14" name="文本框 13"/>
          <p:cNvSpPr txBox="1"/>
          <p:nvPr/>
        </p:nvSpPr>
        <p:spPr>
          <a:xfrm>
            <a:off x="782318" y="3890098"/>
            <a:ext cx="4232665" cy="1014730"/>
          </a:xfrm>
          <a:prstGeom prst="rect">
            <a:avLst/>
          </a:prstGeom>
          <a:noFill/>
        </p:spPr>
        <p:txBody>
          <a:bodyPr wrap="square" rtlCol="0">
            <a:spAutoFit/>
          </a:bodyPr>
          <a:lstStyle/>
          <a:p>
            <a:pPr>
              <a:lnSpc>
                <a:spcPct val="150000"/>
              </a:lnSpc>
            </a:pPr>
            <a:r>
              <a:rPr lang="zh-CN" altLang="en-US" sz="1000" dirty="0">
                <a:cs typeface="Arial" panose="020B0604020202020204" pitchFamily="34" charset="0"/>
                <a:sym typeface="+mn-ea"/>
              </a:rPr>
              <a:t>本章节将围绕项目的三个技术点进行讲解：</a:t>
            </a:r>
            <a:endParaRPr lang="zh-CN" altLang="en-US" sz="1000" dirty="0">
              <a:cs typeface="Arial" panose="020B0604020202020204" pitchFamily="34" charset="0"/>
              <a:sym typeface="+mn-ea"/>
            </a:endParaRPr>
          </a:p>
          <a:p>
            <a:pPr>
              <a:lnSpc>
                <a:spcPct val="150000"/>
              </a:lnSpc>
            </a:pPr>
            <a:r>
              <a:rPr lang="en-US" altLang="zh-CN" sz="1000" dirty="0">
                <a:cs typeface="Arial" panose="020B0604020202020204" pitchFamily="34" charset="0"/>
                <a:sym typeface="+mn-ea"/>
              </a:rPr>
              <a:t>- </a:t>
            </a:r>
            <a:r>
              <a:rPr lang="zh-CN" altLang="en-US" sz="1000" dirty="0">
                <a:cs typeface="Arial" panose="020B0604020202020204" pitchFamily="34" charset="0"/>
                <a:sym typeface="+mn-ea"/>
              </a:rPr>
              <a:t>手势识别技术</a:t>
            </a:r>
            <a:endParaRPr lang="zh-CN" altLang="en-US" sz="1000" dirty="0">
              <a:cs typeface="Arial" panose="020B0604020202020204" pitchFamily="34" charset="0"/>
              <a:sym typeface="+mn-ea"/>
            </a:endParaRPr>
          </a:p>
          <a:p>
            <a:pPr>
              <a:lnSpc>
                <a:spcPct val="150000"/>
              </a:lnSpc>
            </a:pPr>
            <a:r>
              <a:rPr lang="en-US" altLang="zh-CN" sz="1000" dirty="0">
                <a:cs typeface="Arial" panose="020B0604020202020204" pitchFamily="34" charset="0"/>
                <a:sym typeface="+mn-ea"/>
              </a:rPr>
              <a:t>- </a:t>
            </a:r>
            <a:r>
              <a:rPr lang="zh-CN" altLang="en-US" sz="1000" dirty="0">
                <a:cs typeface="Arial" panose="020B0604020202020204" pitchFamily="34" charset="0"/>
                <a:sym typeface="+mn-ea"/>
              </a:rPr>
              <a:t>眼镜识别技术</a:t>
            </a:r>
            <a:endParaRPr lang="zh-CN" altLang="en-US" sz="1000" dirty="0">
              <a:cs typeface="Arial" panose="020B0604020202020204" pitchFamily="34" charset="0"/>
              <a:sym typeface="+mn-ea"/>
            </a:endParaRPr>
          </a:p>
          <a:p>
            <a:pPr>
              <a:lnSpc>
                <a:spcPct val="150000"/>
              </a:lnSpc>
            </a:pPr>
            <a:r>
              <a:rPr lang="en-US" altLang="zh-CN" sz="1000" dirty="0">
                <a:cs typeface="Arial" panose="020B0604020202020204" pitchFamily="34" charset="0"/>
                <a:sym typeface="+mn-ea"/>
              </a:rPr>
              <a:t>- </a:t>
            </a:r>
            <a:r>
              <a:rPr lang="zh-CN" altLang="en-US" sz="1000" dirty="0">
                <a:cs typeface="Arial" panose="020B0604020202020204" pitchFamily="34" charset="0"/>
                <a:sym typeface="+mn-ea"/>
              </a:rPr>
              <a:t>人脸识别技术</a:t>
            </a:r>
            <a:endParaRPr lang="zh-CN" altLang="en-US" sz="1000" dirty="0">
              <a:cs typeface="Arial" panose="020B0604020202020204" pitchFamily="34" charset="0"/>
              <a:sym typeface="+mn-ea"/>
            </a:endParaRPr>
          </a:p>
        </p:txBody>
      </p:sp>
      <p:sp>
        <p:nvSpPr>
          <p:cNvPr id="15" name="矩形: 圆角 14"/>
          <p:cNvSpPr/>
          <p:nvPr/>
        </p:nvSpPr>
        <p:spPr>
          <a:xfrm>
            <a:off x="914401" y="3584816"/>
            <a:ext cx="872066" cy="45719"/>
          </a:xfrm>
          <a:prstGeom prst="roundRect">
            <a:avLst>
              <a:gd name="adj" fmla="val 50000"/>
            </a:avLst>
          </a:prstGeom>
          <a:solidFill>
            <a:srgbClr val="47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82318" y="2577424"/>
            <a:ext cx="4754882" cy="922020"/>
          </a:xfrm>
          <a:prstGeom prst="rect">
            <a:avLst/>
          </a:prstGeom>
        </p:spPr>
        <p:txBody>
          <a:bodyPr wrap="square">
            <a:spAutoFit/>
          </a:bodyPr>
          <a:lstStyle/>
          <a:p>
            <a:r>
              <a:rPr lang="zh-CN" altLang="en-US" sz="5400">
                <a:solidFill>
                  <a:schemeClr val="tx1">
                    <a:lumMod val="65000"/>
                    <a:lumOff val="35000"/>
                  </a:schemeClr>
                </a:solidFill>
                <a:latin typeface="Arial" panose="020B0604020202020204" pitchFamily="34" charset="0"/>
                <a:cs typeface="Arial" panose="020B0604020202020204" pitchFamily="34" charset="0"/>
              </a:rPr>
              <a:t>技术特性</a:t>
            </a:r>
            <a:endParaRPr lang="zh-CN" altLang="en-US" sz="5400">
              <a:solidFill>
                <a:schemeClr val="tx1">
                  <a:lumMod val="65000"/>
                  <a:lumOff val="35000"/>
                </a:schemeClr>
              </a:solidFill>
              <a:latin typeface="Arial" panose="020B0604020202020204" pitchFamily="34" charset="0"/>
              <a:cs typeface="Arial" panose="020B0604020202020204" pitchFamily="34" charset="0"/>
            </a:endParaRPr>
          </a:p>
        </p:txBody>
      </p:sp>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7009234" y="1727200"/>
            <a:ext cx="4759707" cy="4076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236598">
            <a:off x="6439769" y="-986734"/>
            <a:ext cx="6894603" cy="8357163"/>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82318" y="1588865"/>
            <a:ext cx="2416046" cy="923330"/>
          </a:xfrm>
          <a:prstGeom prst="rect">
            <a:avLst/>
          </a:prstGeom>
        </p:spPr>
        <p:txBody>
          <a:bodyPr wrap="none">
            <a:spAutoFit/>
          </a:bodyPr>
          <a:lstStyle/>
          <a:p>
            <a:r>
              <a:rPr lang="en-US" altLang="zh-CN" sz="5400" dirty="0">
                <a:solidFill>
                  <a:schemeClr val="accent6">
                    <a:lumMod val="60000"/>
                    <a:lumOff val="40000"/>
                  </a:schemeClr>
                </a:solidFill>
                <a:latin typeface="Arial" panose="020B0604020202020204" pitchFamily="34" charset="0"/>
                <a:cs typeface="Arial" panose="020B0604020202020204" pitchFamily="34" charset="0"/>
              </a:rPr>
              <a:t>Part 01</a:t>
            </a:r>
            <a:endParaRPr lang="zh-CN" altLang="en-US" sz="54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11" name="椭圆 10"/>
          <p:cNvSpPr/>
          <p:nvPr/>
        </p:nvSpPr>
        <p:spPr>
          <a:xfrm>
            <a:off x="-1147233" y="597334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82318" y="2577424"/>
            <a:ext cx="4754882" cy="922020"/>
          </a:xfrm>
          <a:prstGeom prst="rect">
            <a:avLst/>
          </a:prstGeom>
        </p:spPr>
        <p:txBody>
          <a:bodyPr wrap="square">
            <a:spAutoFit/>
          </a:bodyPr>
          <a:lstStyle/>
          <a:p>
            <a:r>
              <a:rPr lang="zh-CN" altLang="en-US" sz="5400" dirty="0">
                <a:solidFill>
                  <a:schemeClr val="tx1">
                    <a:lumMod val="65000"/>
                    <a:lumOff val="35000"/>
                  </a:schemeClr>
                </a:solidFill>
                <a:latin typeface="Arial" panose="020B0604020202020204" pitchFamily="34" charset="0"/>
                <a:cs typeface="Arial" panose="020B0604020202020204" pitchFamily="34" charset="0"/>
              </a:rPr>
              <a:t>项目背景</a:t>
            </a:r>
            <a:endParaRPr lang="zh-CN" altLang="en-US" sz="5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194326" y="1073673"/>
            <a:ext cx="4146138" cy="48454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63701" y="898479"/>
            <a:ext cx="2180848" cy="398780"/>
          </a:xfrm>
          <a:prstGeom prst="rect">
            <a:avLst/>
          </a:prstGeom>
          <a:noFill/>
        </p:spPr>
        <p:txBody>
          <a:bodyPr wrap="square" rtlCol="0">
            <a:spAutoFit/>
          </a:bodyPr>
          <a:lstStyle/>
          <a:p>
            <a:pPr algn="ctr"/>
            <a:r>
              <a:rPr lang="zh-CN" altLang="en-US" sz="2000">
                <a:solidFill>
                  <a:schemeClr val="tx1">
                    <a:lumMod val="65000"/>
                    <a:lumOff val="35000"/>
                  </a:schemeClr>
                </a:solidFill>
              </a:rPr>
              <a:t>手势识别技术</a:t>
            </a:r>
            <a:endParaRPr lang="zh-CN" altLang="en-US" sz="2000">
              <a:solidFill>
                <a:schemeClr val="tx1">
                  <a:lumMod val="65000"/>
                  <a:lumOff val="35000"/>
                </a:schemeClr>
              </a:solidFill>
            </a:endParaRPr>
          </a:p>
        </p:txBody>
      </p:sp>
      <p:sp>
        <p:nvSpPr>
          <p:cNvPr id="6" name="文本框 5"/>
          <p:cNvSpPr txBox="1"/>
          <p:nvPr>
            <p:custDataLst>
              <p:tags r:id="rId1"/>
            </p:custDataLst>
          </p:nvPr>
        </p:nvSpPr>
        <p:spPr>
          <a:xfrm>
            <a:off x="1047115" y="1471295"/>
            <a:ext cx="3413760" cy="92202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indent="0" algn="l" fontAlgn="auto">
              <a:lnSpc>
                <a:spcPct val="150000"/>
              </a:lnSpc>
            </a:pPr>
            <a:r>
              <a:rPr lang="zh-CN" sz="1200">
                <a:latin typeface="+mj-ea"/>
                <a:ea typeface="+mj-ea"/>
                <a:cs typeface="+mj-ea"/>
                <a:sym typeface="+mn-ea"/>
              </a:rPr>
              <a:t>项目尝试使用一种脱离深度学习的识别方案，利用现有的成熟分类器模型（MEDIAPIPE）取得关键点数据，并通过关键点来做下一步分析工作。</a:t>
            </a:r>
            <a:endParaRPr lang="zh-CN" altLang="en-US" sz="1200" i="1" dirty="0">
              <a:solidFill>
                <a:schemeClr val="tx1">
                  <a:lumMod val="65000"/>
                  <a:lumOff val="35000"/>
                </a:schemeClr>
              </a:solidFill>
              <a:latin typeface="+mj-ea"/>
              <a:ea typeface="+mj-ea"/>
              <a:cs typeface="+mj-ea"/>
            </a:endParaRPr>
          </a:p>
        </p:txBody>
      </p:sp>
      <p:sp>
        <p:nvSpPr>
          <p:cNvPr id="8" name="文本框 7"/>
          <p:cNvSpPr txBox="1"/>
          <p:nvPr>
            <p:custDataLst>
              <p:tags r:id="rId2"/>
            </p:custDataLst>
          </p:nvPr>
        </p:nvSpPr>
        <p:spPr>
          <a:xfrm>
            <a:off x="7106422" y="5106035"/>
            <a:ext cx="4386580" cy="119888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indent="0" algn="l" fontAlgn="auto">
              <a:lnSpc>
                <a:spcPct val="150000"/>
              </a:lnSpc>
              <a:buSzTx/>
              <a:buFontTx/>
            </a:pPr>
            <a:r>
              <a:rPr lang="zh-CN" sz="1200" dirty="0">
                <a:latin typeface="+mj-ea"/>
                <a:ea typeface="+mj-ea"/>
                <a:cs typeface="+mj-ea"/>
                <a:sym typeface="+mn-ea"/>
              </a:rPr>
              <a:t>在手势识别问题上，使用GOOGLE开源的成熟框架MEDIAPIPE来获取手部21个关键点坐标，计算手部关键点检测拇指指尖和食指指尖的坐标，计算两指之间的夹角，通过夹角角度来判断当前手势</a:t>
            </a:r>
            <a:r>
              <a:rPr lang="zh-CN" altLang="en-US" sz="1200" dirty="0">
                <a:latin typeface="+mj-ea"/>
                <a:ea typeface="+mj-ea"/>
                <a:cs typeface="+mj-ea"/>
                <a:sym typeface="+mn-ea"/>
              </a:rPr>
              <a:t>的</a:t>
            </a:r>
            <a:r>
              <a:rPr lang="zh-CN" sz="1200" dirty="0">
                <a:latin typeface="+mj-ea"/>
                <a:ea typeface="+mj-ea"/>
                <a:cs typeface="+mj-ea"/>
                <a:sym typeface="+mn-ea"/>
              </a:rPr>
              <a:t>朝向。</a:t>
            </a:r>
            <a:endParaRPr lang="zh-CN" sz="1200" dirty="0">
              <a:latin typeface="+mj-ea"/>
              <a:ea typeface="+mj-ea"/>
              <a:cs typeface="+mj-ea"/>
            </a:endParaRPr>
          </a:p>
        </p:txBody>
      </p:sp>
      <p:cxnSp>
        <p:nvCxnSpPr>
          <p:cNvPr id="10" name="直接连接符 9"/>
          <p:cNvCxnSpPr/>
          <p:nvPr/>
        </p:nvCxnSpPr>
        <p:spPr>
          <a:xfrm>
            <a:off x="6096000" y="553085"/>
            <a:ext cx="0" cy="7203394"/>
          </a:xfrm>
          <a:prstGeom prst="line">
            <a:avLst/>
          </a:prstGeom>
          <a:ln w="44450">
            <a:solidFill>
              <a:srgbClr val="A9D18E"/>
            </a:solidFill>
          </a:ln>
        </p:spPr>
        <p:style>
          <a:lnRef idx="1">
            <a:schemeClr val="accent1"/>
          </a:lnRef>
          <a:fillRef idx="0">
            <a:schemeClr val="accent1"/>
          </a:fillRef>
          <a:effectRef idx="0">
            <a:schemeClr val="accent1"/>
          </a:effectRef>
          <a:fontRef idx="minor">
            <a:schemeClr val="tx1"/>
          </a:fontRef>
        </p:style>
      </p:cxnSp>
      <p:pic>
        <p:nvPicPr>
          <p:cNvPr id="9" name="图片 4"/>
          <p:cNvPicPr>
            <a:picLocks noChangeAspect="1"/>
          </p:cNvPicPr>
          <p:nvPr/>
        </p:nvPicPr>
        <p:blipFill>
          <a:blip r:embed="rId3"/>
          <a:stretch>
            <a:fillRect/>
          </a:stretch>
        </p:blipFill>
        <p:spPr>
          <a:xfrm>
            <a:off x="7862569" y="785177"/>
            <a:ext cx="2565400" cy="3683635"/>
          </a:xfrm>
          <a:prstGeom prst="rect">
            <a:avLst/>
          </a:prstGeom>
          <a:noFill/>
          <a:ln>
            <a:noFill/>
          </a:ln>
        </p:spPr>
      </p:pic>
      <p:pic>
        <p:nvPicPr>
          <p:cNvPr id="2" name="图片 3"/>
          <p:cNvPicPr>
            <a:picLocks noChangeAspect="1"/>
          </p:cNvPicPr>
          <p:nvPr>
            <p:custDataLst>
              <p:tags r:id="rId4"/>
            </p:custDataLst>
          </p:nvPr>
        </p:nvPicPr>
        <p:blipFill>
          <a:blip r:embed="rId5"/>
          <a:stretch>
            <a:fillRect/>
          </a:stretch>
        </p:blipFill>
        <p:spPr>
          <a:xfrm>
            <a:off x="1478915" y="2626995"/>
            <a:ext cx="2549525" cy="2845435"/>
          </a:xfrm>
          <a:prstGeom prst="rect">
            <a:avLst/>
          </a:prstGeom>
          <a:noFill/>
          <a:ln>
            <a:noFill/>
          </a:ln>
        </p:spPr>
      </p:pic>
      <p:sp>
        <p:nvSpPr>
          <p:cNvPr id="11" name="文本框 10"/>
          <p:cNvSpPr txBox="1"/>
          <p:nvPr>
            <p:custDataLst>
              <p:tags r:id="rId6"/>
            </p:custDataLst>
          </p:nvPr>
        </p:nvSpPr>
        <p:spPr>
          <a:xfrm>
            <a:off x="1274384" y="5588296"/>
            <a:ext cx="2959357" cy="36830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ctr">
              <a:lnSpc>
                <a:spcPct val="150000"/>
              </a:lnSpc>
            </a:pPr>
            <a:r>
              <a:rPr lang="zh-CN" altLang="en-US" sz="1200" i="1" dirty="0">
                <a:solidFill>
                  <a:schemeClr val="tx1">
                    <a:lumMod val="65000"/>
                    <a:lumOff val="35000"/>
                  </a:schemeClr>
                </a:solidFill>
                <a:ea typeface="宋体" panose="02010600030101010101" pitchFamily="2" charset="-122"/>
              </a:rPr>
              <a:t>手掌</a:t>
            </a:r>
            <a:r>
              <a:rPr lang="en-US" altLang="zh-CN" sz="1200" i="1" dirty="0">
                <a:solidFill>
                  <a:schemeClr val="tx1">
                    <a:lumMod val="65000"/>
                    <a:lumOff val="35000"/>
                  </a:schemeClr>
                </a:solidFill>
                <a:ea typeface="宋体" panose="02010600030101010101" pitchFamily="2" charset="-122"/>
              </a:rPr>
              <a:t>21</a:t>
            </a:r>
            <a:r>
              <a:rPr lang="zh-CN" altLang="en-US" sz="1200" i="1" dirty="0">
                <a:solidFill>
                  <a:schemeClr val="tx1">
                    <a:lumMod val="65000"/>
                    <a:lumOff val="35000"/>
                  </a:schemeClr>
                </a:solidFill>
                <a:ea typeface="宋体" panose="02010600030101010101" pitchFamily="2" charset="-122"/>
              </a:rPr>
              <a:t>关键点</a:t>
            </a:r>
            <a:endParaRPr lang="zh-CN" altLang="en-US" sz="1200" i="1" dirty="0">
              <a:solidFill>
                <a:schemeClr val="tx1">
                  <a:lumMod val="65000"/>
                  <a:lumOff val="35000"/>
                </a:schemeClr>
              </a:solidFill>
              <a:ea typeface="宋体" panose="02010600030101010101" pitchFamily="2" charset="-122"/>
            </a:endParaRPr>
          </a:p>
        </p:txBody>
      </p:sp>
      <p:sp>
        <p:nvSpPr>
          <p:cNvPr id="12" name="文本框 11"/>
          <p:cNvSpPr txBox="1"/>
          <p:nvPr>
            <p:custDataLst>
              <p:tags r:id="rId7"/>
            </p:custDataLst>
          </p:nvPr>
        </p:nvSpPr>
        <p:spPr>
          <a:xfrm>
            <a:off x="7665591" y="4472169"/>
            <a:ext cx="2959357" cy="36830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ctr">
              <a:lnSpc>
                <a:spcPct val="150000"/>
              </a:lnSpc>
            </a:pPr>
            <a:r>
              <a:rPr lang="zh-CN" altLang="en-US" sz="1200" i="1" dirty="0">
                <a:solidFill>
                  <a:schemeClr val="tx1">
                    <a:lumMod val="65000"/>
                    <a:lumOff val="35000"/>
                  </a:schemeClr>
                </a:solidFill>
                <a:ea typeface="宋体" panose="02010600030101010101" pitchFamily="2" charset="-122"/>
              </a:rPr>
              <a:t>手势四方向识别</a:t>
            </a:r>
            <a:endParaRPr lang="zh-CN" altLang="en-US" sz="1200" i="1" dirty="0">
              <a:solidFill>
                <a:schemeClr val="tx1">
                  <a:lumMod val="65000"/>
                  <a:lumOff val="35000"/>
                </a:schemeClr>
              </a:solidFill>
              <a:ea typeface="宋体" panose="02010600030101010101" pitchFamily="2" charset="-122"/>
            </a:endParaRPr>
          </a:p>
        </p:txBody>
      </p:sp>
      <p:sp>
        <p:nvSpPr>
          <p:cNvPr id="3" name="箭头: V 形 2"/>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4" name="箭头: 五边形 3"/>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7" name="箭头: V 形 6"/>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13" name="箭头: V 形 12"/>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14" name="箭头: V 形 13"/>
          <p:cNvSpPr/>
          <p:nvPr/>
        </p:nvSpPr>
        <p:spPr>
          <a:xfrm>
            <a:off x="7106422" y="133486"/>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技术特性</a:t>
            </a:r>
            <a:endParaRPr lang="zh-CN" altLang="en-US" b="1" dirty="0">
              <a:solidFill>
                <a:schemeClr val="bg1"/>
              </a:solidFill>
              <a:cs typeface="+mn-ea"/>
              <a:sym typeface="+mn-lt"/>
            </a:endParaRPr>
          </a:p>
        </p:txBody>
      </p:sp>
      <p:sp>
        <p:nvSpPr>
          <p:cNvPr id="15" name="箭头: V 形 14"/>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63701" y="898479"/>
            <a:ext cx="2180848" cy="398780"/>
          </a:xfrm>
          <a:prstGeom prst="rect">
            <a:avLst/>
          </a:prstGeom>
          <a:noFill/>
        </p:spPr>
        <p:txBody>
          <a:bodyPr wrap="square" rtlCol="0">
            <a:spAutoFit/>
          </a:bodyPr>
          <a:lstStyle/>
          <a:p>
            <a:pPr algn="ctr"/>
            <a:r>
              <a:rPr lang="zh-CN" altLang="en-US" sz="2000">
                <a:solidFill>
                  <a:schemeClr val="tx1">
                    <a:lumMod val="65000"/>
                    <a:lumOff val="35000"/>
                  </a:schemeClr>
                </a:solidFill>
              </a:rPr>
              <a:t>眼镜识别技术</a:t>
            </a:r>
            <a:endParaRPr lang="zh-CN" altLang="en-US" sz="2000">
              <a:solidFill>
                <a:schemeClr val="tx1">
                  <a:lumMod val="65000"/>
                  <a:lumOff val="35000"/>
                </a:schemeClr>
              </a:solidFill>
            </a:endParaRPr>
          </a:p>
        </p:txBody>
      </p:sp>
      <p:sp>
        <p:nvSpPr>
          <p:cNvPr id="6" name="文本框 5"/>
          <p:cNvSpPr txBox="1"/>
          <p:nvPr>
            <p:custDataLst>
              <p:tags r:id="rId1"/>
            </p:custDataLst>
          </p:nvPr>
        </p:nvSpPr>
        <p:spPr>
          <a:xfrm>
            <a:off x="704850" y="1297305"/>
            <a:ext cx="4657725" cy="249174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indent="0" algn="l" fontAlgn="auto">
              <a:lnSpc>
                <a:spcPct val="150000"/>
              </a:lnSpc>
            </a:pP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对于框架眼镜佩戴识别的问题上</a:t>
            </a:r>
            <a:endParaRPr 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pP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项目通过</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opencv</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读取人脸图像数据后，使</a:t>
            </a: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用dlib的人脸68点特征分类器来获取鼻梁区域图像</a:t>
            </a:r>
            <a:endParaRPr 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pP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使用高斯平滑和二值化处理图像后来分离眼镜与肤色背景</a:t>
            </a:r>
            <a:endParaRPr 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pP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并基于此判断用户是否佩戴眼镜，通过识别眼镜来自动化裸眼和矫正视力测试的自动分类。</a:t>
            </a:r>
            <a:endParaRPr lang="zh-CN" altLang="en-US" i="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custDataLst>
              <p:tags r:id="rId2"/>
            </p:custDataLst>
          </p:nvPr>
        </p:nvSpPr>
        <p:spPr>
          <a:xfrm>
            <a:off x="6473190" y="3915410"/>
            <a:ext cx="5267960" cy="249174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indent="0" algn="l" fontAlgn="auto">
              <a:lnSpc>
                <a:spcPct val="150000"/>
              </a:lnSpc>
              <a:buSzTx/>
              <a:buFontTx/>
            </a:pPr>
            <a:r>
              <a:rPr lang="zh-CN" dirty="0">
                <a:latin typeface="+mj-ea"/>
                <a:ea typeface="+mj-ea"/>
                <a:cs typeface="+mj-ea"/>
              </a:rPr>
              <a:t>项目采用了</a:t>
            </a:r>
            <a:r>
              <a:rPr lang="en-US" altLang="zh-CN" dirty="0" err="1">
                <a:latin typeface="+mj-ea"/>
                <a:ea typeface="+mj-ea"/>
                <a:cs typeface="+mj-ea"/>
              </a:rPr>
              <a:t>kaggle</a:t>
            </a:r>
            <a:r>
              <a:rPr lang="zh-CN" altLang="en-US" dirty="0">
                <a:latin typeface="+mj-ea"/>
                <a:ea typeface="+mj-ea"/>
                <a:cs typeface="+mj-ea"/>
              </a:rPr>
              <a:t>公开的人脸眼镜数据集作为对照测试。（共</a:t>
            </a:r>
            <a:r>
              <a:rPr lang="en-US" altLang="zh-CN" b="1" dirty="0">
                <a:solidFill>
                  <a:srgbClr val="FF0000"/>
                </a:solidFill>
                <a:latin typeface="+mj-ea"/>
                <a:ea typeface="+mj-ea"/>
                <a:cs typeface="+mj-ea"/>
              </a:rPr>
              <a:t>2769</a:t>
            </a:r>
            <a:r>
              <a:rPr lang="zh-CN" altLang="en-US" dirty="0">
                <a:latin typeface="+mj-ea"/>
                <a:ea typeface="+mj-ea"/>
                <a:cs typeface="+mj-ea"/>
              </a:rPr>
              <a:t>张佩戴眼镜的人脸图像与</a:t>
            </a:r>
            <a:r>
              <a:rPr lang="en-US" altLang="zh-CN" b="1" dirty="0">
                <a:solidFill>
                  <a:srgbClr val="FF0000"/>
                </a:solidFill>
                <a:latin typeface="+mj-ea"/>
                <a:ea typeface="+mj-ea"/>
                <a:cs typeface="+mj-ea"/>
              </a:rPr>
              <a:t>2151</a:t>
            </a:r>
            <a:r>
              <a:rPr lang="zh-CN" altLang="en-US" dirty="0">
                <a:latin typeface="+mj-ea"/>
                <a:ea typeface="+mj-ea"/>
                <a:cs typeface="+mj-ea"/>
              </a:rPr>
              <a:t>张未佩戴眼镜的人脸</a:t>
            </a:r>
            <a:r>
              <a:rPr lang="zh-CN" altLang="en-US" dirty="0">
                <a:latin typeface="+mj-ea"/>
                <a:ea typeface="+mj-ea"/>
                <a:cs typeface="+mj-ea"/>
                <a:sym typeface="+mn-ea"/>
              </a:rPr>
              <a:t>图像</a:t>
            </a:r>
            <a:r>
              <a:rPr lang="zh-CN" altLang="en-US" dirty="0">
                <a:latin typeface="+mj-ea"/>
                <a:ea typeface="+mj-ea"/>
                <a:cs typeface="+mj-ea"/>
              </a:rPr>
              <a:t>）</a:t>
            </a:r>
            <a:endParaRPr lang="zh-CN" altLang="en-US" dirty="0">
              <a:latin typeface="+mj-ea"/>
              <a:ea typeface="+mj-ea"/>
              <a:cs typeface="+mj-ea"/>
            </a:endParaRPr>
          </a:p>
          <a:p>
            <a:pPr indent="0" algn="l" fontAlgn="auto">
              <a:lnSpc>
                <a:spcPct val="150000"/>
              </a:lnSpc>
              <a:buSzTx/>
              <a:buFontTx/>
            </a:pPr>
            <a:r>
              <a:rPr lang="zh-CN" altLang="en-US" dirty="0">
                <a:latin typeface="+mj-ea"/>
                <a:ea typeface="+mj-ea"/>
                <a:cs typeface="+mj-ea"/>
              </a:rPr>
              <a:t>在相同数据集的情况下：</a:t>
            </a:r>
            <a:endParaRPr lang="zh-CN" altLang="en-US" dirty="0">
              <a:latin typeface="+mj-ea"/>
              <a:ea typeface="+mj-ea"/>
              <a:cs typeface="+mj-ea"/>
            </a:endParaRPr>
          </a:p>
          <a:p>
            <a:pPr indent="0" algn="l" fontAlgn="auto">
              <a:lnSpc>
                <a:spcPct val="150000"/>
              </a:lnSpc>
              <a:buSzTx/>
              <a:buFontTx/>
            </a:pPr>
            <a:r>
              <a:rPr lang="zh-CN" altLang="en-US" dirty="0">
                <a:latin typeface="+mj-ea"/>
                <a:ea typeface="+mj-ea"/>
                <a:cs typeface="+mj-ea"/>
              </a:rPr>
              <a:t>使用传统</a:t>
            </a:r>
            <a:r>
              <a:rPr lang="en-US" altLang="zh-CN" dirty="0">
                <a:latin typeface="+mj-ea"/>
                <a:ea typeface="+mj-ea"/>
                <a:cs typeface="+mj-ea"/>
              </a:rPr>
              <a:t>TensorFlow</a:t>
            </a:r>
            <a:r>
              <a:rPr lang="zh-CN" altLang="en-US" dirty="0">
                <a:latin typeface="+mj-ea"/>
                <a:ea typeface="+mj-ea"/>
                <a:cs typeface="+mj-ea"/>
              </a:rPr>
              <a:t>与</a:t>
            </a:r>
            <a:r>
              <a:rPr lang="en-US" altLang="zh-CN" dirty="0" err="1">
                <a:latin typeface="+mj-ea"/>
                <a:ea typeface="+mj-ea"/>
                <a:cs typeface="+mj-ea"/>
              </a:rPr>
              <a:t>Keras</a:t>
            </a:r>
            <a:r>
              <a:rPr lang="zh-CN" altLang="en-US" dirty="0">
                <a:latin typeface="+mj-ea"/>
                <a:ea typeface="+mj-ea"/>
                <a:cs typeface="+mj-ea"/>
              </a:rPr>
              <a:t>训练出的</a:t>
            </a:r>
            <a:r>
              <a:rPr lang="zh-CN" altLang="en-US" b="1" dirty="0">
                <a:solidFill>
                  <a:srgbClr val="FF0000"/>
                </a:solidFill>
                <a:latin typeface="+mj-ea"/>
                <a:ea typeface="+mj-ea"/>
                <a:cs typeface="+mj-ea"/>
              </a:rPr>
              <a:t>卷积神经网络模型</a:t>
            </a:r>
            <a:r>
              <a:rPr lang="zh-CN" altLang="en-US" dirty="0">
                <a:latin typeface="+mj-ea"/>
                <a:ea typeface="+mj-ea"/>
                <a:cs typeface="+mj-ea"/>
              </a:rPr>
              <a:t>的识别准确率在</a:t>
            </a:r>
            <a:r>
              <a:rPr lang="en-US" altLang="zh-CN" b="1" dirty="0">
                <a:solidFill>
                  <a:srgbClr val="FF0000"/>
                </a:solidFill>
                <a:latin typeface="+mj-ea"/>
                <a:ea typeface="+mj-ea"/>
                <a:cs typeface="+mj-ea"/>
              </a:rPr>
              <a:t>91.09%</a:t>
            </a:r>
            <a:r>
              <a:rPr lang="en-US" altLang="zh-CN" dirty="0">
                <a:latin typeface="+mj-ea"/>
                <a:ea typeface="+mj-ea"/>
                <a:cs typeface="+mj-ea"/>
              </a:rPr>
              <a:t>  </a:t>
            </a:r>
            <a:r>
              <a:rPr lang="zh-CN" altLang="en-US" dirty="0">
                <a:latin typeface="+mj-ea"/>
                <a:ea typeface="+mj-ea"/>
                <a:cs typeface="+mj-ea"/>
              </a:rPr>
              <a:t>（</a:t>
            </a:r>
            <a:r>
              <a:rPr lang="en-US" altLang="zh-CN" dirty="0">
                <a:latin typeface="+mj-ea"/>
                <a:ea typeface="+mj-ea"/>
                <a:cs typeface="+mj-ea"/>
              </a:rPr>
              <a:t>452/4920</a:t>
            </a:r>
            <a:r>
              <a:rPr lang="zh-CN" altLang="en-US" dirty="0">
                <a:latin typeface="+mj-ea"/>
                <a:ea typeface="+mj-ea"/>
                <a:cs typeface="+mj-ea"/>
              </a:rPr>
              <a:t>）</a:t>
            </a:r>
            <a:endParaRPr lang="zh-CN" altLang="en-US" dirty="0">
              <a:latin typeface="+mj-ea"/>
              <a:ea typeface="+mj-ea"/>
              <a:cs typeface="+mj-ea"/>
            </a:endParaRPr>
          </a:p>
          <a:p>
            <a:pPr indent="0" algn="l" fontAlgn="auto">
              <a:lnSpc>
                <a:spcPct val="150000"/>
              </a:lnSpc>
              <a:buSzTx/>
              <a:buFontTx/>
            </a:pPr>
            <a:r>
              <a:rPr lang="zh-CN" altLang="en-US" dirty="0">
                <a:latin typeface="+mj-ea"/>
                <a:ea typeface="+mj-ea"/>
                <a:cs typeface="+mj-ea"/>
              </a:rPr>
              <a:t>使用</a:t>
            </a:r>
            <a:r>
              <a:rPr lang="zh-CN" altLang="en-US" b="1" dirty="0">
                <a:solidFill>
                  <a:srgbClr val="FF0000"/>
                </a:solidFill>
                <a:latin typeface="+mj-ea"/>
                <a:ea typeface="+mj-ea"/>
                <a:cs typeface="+mj-ea"/>
              </a:rPr>
              <a:t>鼻梁关键点定位</a:t>
            </a:r>
            <a:r>
              <a:rPr lang="zh-CN" altLang="en-US" dirty="0">
                <a:solidFill>
                  <a:schemeClr val="tx1"/>
                </a:solidFill>
                <a:latin typeface="+mj-ea"/>
                <a:ea typeface="+mj-ea"/>
                <a:cs typeface="+mj-ea"/>
              </a:rPr>
              <a:t>识别</a:t>
            </a:r>
            <a:r>
              <a:rPr lang="zh-CN" altLang="en-US" dirty="0">
                <a:latin typeface="+mj-ea"/>
                <a:ea typeface="+mj-ea"/>
                <a:cs typeface="+mj-ea"/>
              </a:rPr>
              <a:t>的方式识别准确率在</a:t>
            </a:r>
            <a:r>
              <a:rPr lang="en-US" altLang="zh-CN" b="1" dirty="0">
                <a:solidFill>
                  <a:srgbClr val="FF0000"/>
                </a:solidFill>
                <a:latin typeface="+mj-ea"/>
                <a:ea typeface="+mj-ea"/>
                <a:cs typeface="+mj-ea"/>
              </a:rPr>
              <a:t>98.76%</a:t>
            </a:r>
            <a:r>
              <a:rPr lang="en-US" altLang="zh-CN" dirty="0">
                <a:latin typeface="+mj-ea"/>
                <a:ea typeface="+mj-ea"/>
                <a:cs typeface="+mj-ea"/>
              </a:rPr>
              <a:t>  (12/4920)</a:t>
            </a:r>
            <a:endParaRPr lang="en-US" altLang="zh-CN" dirty="0">
              <a:latin typeface="+mj-ea"/>
              <a:ea typeface="+mj-ea"/>
              <a:cs typeface="+mj-ea"/>
            </a:endParaRPr>
          </a:p>
        </p:txBody>
      </p:sp>
      <p:sp>
        <p:nvSpPr>
          <p:cNvPr id="12" name="文本框 11"/>
          <p:cNvSpPr txBox="1"/>
          <p:nvPr>
            <p:custDataLst>
              <p:tags r:id="rId3"/>
            </p:custDataLst>
          </p:nvPr>
        </p:nvSpPr>
        <p:spPr>
          <a:xfrm>
            <a:off x="7731064" y="3362621"/>
            <a:ext cx="2959357" cy="36830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ctr">
              <a:lnSpc>
                <a:spcPct val="150000"/>
              </a:lnSpc>
            </a:pPr>
            <a:r>
              <a:rPr lang="zh-CN" altLang="en-US" sz="1200" i="1" dirty="0">
                <a:solidFill>
                  <a:schemeClr val="tx1">
                    <a:lumMod val="65000"/>
                    <a:lumOff val="35000"/>
                  </a:schemeClr>
                </a:solidFill>
                <a:ea typeface="宋体" panose="02010600030101010101" pitchFamily="2" charset="-122"/>
              </a:rPr>
              <a:t>定位截取与二值化效果</a:t>
            </a:r>
            <a:endParaRPr lang="zh-CN" altLang="en-US" sz="1200" i="1" dirty="0">
              <a:solidFill>
                <a:schemeClr val="tx1">
                  <a:lumMod val="65000"/>
                  <a:lumOff val="35000"/>
                </a:schemeClr>
              </a:solidFill>
              <a:ea typeface="宋体" panose="02010600030101010101" pitchFamily="2" charset="-122"/>
            </a:endParaRPr>
          </a:p>
        </p:txBody>
      </p:sp>
      <p:pic>
        <p:nvPicPr>
          <p:cNvPr id="121221144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999605" y="1297305"/>
            <a:ext cx="4644390" cy="1880235"/>
          </a:xfrm>
          <a:prstGeom prst="rect">
            <a:avLst/>
          </a:prstGeom>
          <a:noFill/>
          <a:ln>
            <a:noFill/>
          </a:ln>
        </p:spPr>
      </p:pic>
      <p:pic>
        <p:nvPicPr>
          <p:cNvPr id="3" name="图片 2" descr="d4628535e5dde71173480063eeb4291d9c16616b"/>
          <p:cNvPicPr>
            <a:picLocks noChangeAspect="1"/>
          </p:cNvPicPr>
          <p:nvPr/>
        </p:nvPicPr>
        <p:blipFill>
          <a:blip r:embed="rId5"/>
          <a:stretch>
            <a:fillRect/>
          </a:stretch>
        </p:blipFill>
        <p:spPr>
          <a:xfrm>
            <a:off x="1170305" y="3915410"/>
            <a:ext cx="3176270" cy="2382520"/>
          </a:xfrm>
          <a:prstGeom prst="rect">
            <a:avLst/>
          </a:prstGeom>
        </p:spPr>
      </p:pic>
      <p:sp>
        <p:nvSpPr>
          <p:cNvPr id="4" name="文本框 3"/>
          <p:cNvSpPr txBox="1"/>
          <p:nvPr>
            <p:custDataLst>
              <p:tags r:id="rId6"/>
            </p:custDataLst>
          </p:nvPr>
        </p:nvSpPr>
        <p:spPr>
          <a:xfrm>
            <a:off x="1349314" y="6217581"/>
            <a:ext cx="2959357" cy="36830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ctr">
              <a:lnSpc>
                <a:spcPct val="150000"/>
              </a:lnSpc>
            </a:pPr>
            <a:r>
              <a:rPr lang="en-US" altLang="zh-CN" sz="1200" i="1" dirty="0">
                <a:solidFill>
                  <a:schemeClr val="tx1">
                    <a:lumMod val="65000"/>
                    <a:lumOff val="35000"/>
                  </a:schemeClr>
                </a:solidFill>
                <a:ea typeface="宋体" panose="02010600030101010101" pitchFamily="2" charset="-122"/>
              </a:rPr>
              <a:t>dlib</a:t>
            </a:r>
            <a:r>
              <a:rPr lang="zh-CN" altLang="en-US" sz="1200" i="1" dirty="0">
                <a:solidFill>
                  <a:schemeClr val="tx1">
                    <a:lumMod val="65000"/>
                    <a:lumOff val="35000"/>
                  </a:schemeClr>
                </a:solidFill>
                <a:ea typeface="宋体" panose="02010600030101010101" pitchFamily="2" charset="-122"/>
              </a:rPr>
              <a:t>对于人脸的</a:t>
            </a:r>
            <a:r>
              <a:rPr lang="en-US" altLang="zh-CN" sz="1200" i="1" dirty="0">
                <a:solidFill>
                  <a:schemeClr val="tx1">
                    <a:lumMod val="65000"/>
                    <a:lumOff val="35000"/>
                  </a:schemeClr>
                </a:solidFill>
                <a:ea typeface="宋体" panose="02010600030101010101" pitchFamily="2" charset="-122"/>
              </a:rPr>
              <a:t>68</a:t>
            </a:r>
            <a:r>
              <a:rPr lang="zh-CN" altLang="en-US" sz="1200" i="1" dirty="0">
                <a:solidFill>
                  <a:schemeClr val="tx1">
                    <a:lumMod val="65000"/>
                    <a:lumOff val="35000"/>
                  </a:schemeClr>
                </a:solidFill>
                <a:ea typeface="宋体" panose="02010600030101010101" pitchFamily="2" charset="-122"/>
              </a:rPr>
              <a:t>个</a:t>
            </a:r>
            <a:r>
              <a:rPr lang="en-US" altLang="zh-CN" sz="1200" i="1" dirty="0">
                <a:solidFill>
                  <a:schemeClr val="tx1">
                    <a:lumMod val="65000"/>
                    <a:lumOff val="35000"/>
                  </a:schemeClr>
                </a:solidFill>
                <a:ea typeface="宋体" panose="02010600030101010101" pitchFamily="2" charset="-122"/>
              </a:rPr>
              <a:t>landmark</a:t>
            </a:r>
            <a:r>
              <a:rPr lang="zh-CN" altLang="en-US" sz="1200" i="1" dirty="0">
                <a:solidFill>
                  <a:schemeClr val="tx1">
                    <a:lumMod val="65000"/>
                    <a:lumOff val="35000"/>
                  </a:schemeClr>
                </a:solidFill>
                <a:ea typeface="宋体" panose="02010600030101010101" pitchFamily="2" charset="-122"/>
              </a:rPr>
              <a:t>分布</a:t>
            </a:r>
            <a:endParaRPr lang="zh-CN" altLang="en-US" sz="1200" i="1" dirty="0">
              <a:solidFill>
                <a:schemeClr val="tx1">
                  <a:lumMod val="65000"/>
                  <a:lumOff val="35000"/>
                </a:schemeClr>
              </a:solidFill>
              <a:ea typeface="宋体" panose="02010600030101010101" pitchFamily="2" charset="-122"/>
            </a:endParaRPr>
          </a:p>
        </p:txBody>
      </p:sp>
      <p:sp>
        <p:nvSpPr>
          <p:cNvPr id="2" name="箭头: V 形 1"/>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7" name="箭头: 五边形 6"/>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9" name="箭头: V 形 8"/>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11" name="箭头: V 形 10"/>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13" name="箭头: V 形 12"/>
          <p:cNvSpPr/>
          <p:nvPr/>
        </p:nvSpPr>
        <p:spPr>
          <a:xfrm>
            <a:off x="7106422" y="133486"/>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技术特性</a:t>
            </a:r>
            <a:endParaRPr lang="zh-CN" altLang="en-US" b="1" dirty="0">
              <a:solidFill>
                <a:schemeClr val="bg1"/>
              </a:solidFill>
              <a:cs typeface="+mn-ea"/>
              <a:sym typeface="+mn-lt"/>
            </a:endParaRPr>
          </a:p>
        </p:txBody>
      </p:sp>
      <p:sp>
        <p:nvSpPr>
          <p:cNvPr id="14" name="箭头: V 形 13"/>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cxnSp>
        <p:nvCxnSpPr>
          <p:cNvPr id="15" name="直接连接符 14"/>
          <p:cNvCxnSpPr/>
          <p:nvPr/>
        </p:nvCxnSpPr>
        <p:spPr>
          <a:xfrm>
            <a:off x="6096000" y="553085"/>
            <a:ext cx="0" cy="7203394"/>
          </a:xfrm>
          <a:prstGeom prst="line">
            <a:avLst/>
          </a:prstGeom>
          <a:ln w="44450">
            <a:solidFill>
              <a:srgbClr val="A9D18E"/>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63701" y="898479"/>
            <a:ext cx="2180848" cy="398780"/>
          </a:xfrm>
          <a:prstGeom prst="rect">
            <a:avLst/>
          </a:prstGeom>
          <a:noFill/>
        </p:spPr>
        <p:txBody>
          <a:bodyPr wrap="square" rtlCol="0">
            <a:spAutoFit/>
          </a:bodyPr>
          <a:lstStyle/>
          <a:p>
            <a:pPr algn="ctr"/>
            <a:r>
              <a:rPr lang="zh-CN" altLang="en-US" sz="2000">
                <a:solidFill>
                  <a:schemeClr val="tx1">
                    <a:lumMod val="65000"/>
                    <a:lumOff val="35000"/>
                  </a:schemeClr>
                </a:solidFill>
              </a:rPr>
              <a:t>人脸识别技术</a:t>
            </a:r>
            <a:endParaRPr lang="zh-CN" altLang="en-US" sz="2000">
              <a:solidFill>
                <a:schemeClr val="tx1">
                  <a:lumMod val="65000"/>
                  <a:lumOff val="35000"/>
                </a:schemeClr>
              </a:solidFill>
            </a:endParaRPr>
          </a:p>
        </p:txBody>
      </p:sp>
      <p:sp>
        <p:nvSpPr>
          <p:cNvPr id="6" name="文本框 5"/>
          <p:cNvSpPr txBox="1"/>
          <p:nvPr>
            <p:custDataLst>
              <p:tags r:id="rId1"/>
            </p:custDataLst>
          </p:nvPr>
        </p:nvSpPr>
        <p:spPr>
          <a:xfrm>
            <a:off x="537845" y="1458595"/>
            <a:ext cx="5116195" cy="1726565"/>
          </a:xfrm>
          <a:prstGeom prst="rect">
            <a:avLst/>
          </a:prstGeom>
        </p:spPr>
        <p:txBody>
          <a:bodyPr wrap="square">
            <a:no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indent="0" algn="l" fontAlgn="auto">
              <a:lnSpc>
                <a:spcPct val="150000"/>
              </a:lnSpc>
            </a:pP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本项目采用了向量检索的方式来完成人脸识别部分</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pP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在录入人脸时使用arcface</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InsightFace人脸识别模型对人脸的</a:t>
            </a:r>
            <a:endParaRPr 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512</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维</a:t>
            </a: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特征向量进行提取，并存入人脸向量数据库</a:t>
            </a:r>
            <a:endParaRPr 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pP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在识别时对比向量特征最相似的人脸数据返回。</a:t>
            </a:r>
            <a:endParaRPr lang="zh-CN" altLang="en-US" i="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custDataLst>
              <p:tags r:id="rId2"/>
            </p:custDataLst>
          </p:nvPr>
        </p:nvSpPr>
        <p:spPr>
          <a:xfrm>
            <a:off x="6478905" y="3553460"/>
            <a:ext cx="5318125" cy="106045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l" fontAlgn="auto">
              <a:lnSpc>
                <a:spcPct val="150000"/>
              </a:lnSpc>
              <a:buSzTx/>
              <a:buFontTx/>
            </a:pPr>
            <a:r>
              <a:rPr lang="zh-CN" dirty="0">
                <a:latin typeface="微软雅黑" panose="020B0503020204020204" pitchFamily="34" charset="-122"/>
                <a:ea typeface="微软雅黑" panose="020B0503020204020204" pitchFamily="34" charset="-122"/>
                <a:cs typeface="微软雅黑" panose="020B0503020204020204" pitchFamily="34" charset="-122"/>
              </a:rPr>
              <a:t>InsightFace是一个开源的2D&amp;3D深度面部分析工具，主要基于PyTorch和MXNet，有效地实现了各种最先进的人脸识别、人脸检测和人脸对齐算法，这些算法针对训练和部署进行了优化。</a:t>
            </a:r>
            <a:endParaRPr 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custDataLst>
              <p:tags r:id="rId3"/>
            </p:custDataLst>
          </p:nvPr>
        </p:nvSpPr>
        <p:spPr>
          <a:xfrm>
            <a:off x="7731064" y="3185456"/>
            <a:ext cx="2959357" cy="36830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ctr">
              <a:lnSpc>
                <a:spcPct val="150000"/>
              </a:lnSpc>
            </a:pPr>
            <a:r>
              <a:rPr lang="en-US" altLang="zh-CN" sz="1200" i="1" dirty="0">
                <a:solidFill>
                  <a:schemeClr val="tx1">
                    <a:lumMod val="65000"/>
                    <a:lumOff val="35000"/>
                  </a:schemeClr>
                </a:solidFill>
                <a:ea typeface="宋体" panose="02010600030101010101" pitchFamily="2" charset="-122"/>
              </a:rPr>
              <a:t>InsightFace</a:t>
            </a:r>
            <a:endParaRPr lang="en-US" altLang="zh-CN" sz="1200" i="1" dirty="0">
              <a:solidFill>
                <a:schemeClr val="tx1">
                  <a:lumMod val="65000"/>
                  <a:lumOff val="35000"/>
                </a:schemeClr>
              </a:solidFill>
              <a:ea typeface="宋体" panose="02010600030101010101" pitchFamily="2" charset="-122"/>
            </a:endParaRPr>
          </a:p>
        </p:txBody>
      </p:sp>
      <p:sp>
        <p:nvSpPr>
          <p:cNvPr id="4" name="文本框 3"/>
          <p:cNvSpPr txBox="1"/>
          <p:nvPr>
            <p:custDataLst>
              <p:tags r:id="rId4"/>
            </p:custDataLst>
          </p:nvPr>
        </p:nvSpPr>
        <p:spPr>
          <a:xfrm>
            <a:off x="1349314" y="6002951"/>
            <a:ext cx="2959357" cy="36830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ctr">
              <a:lnSpc>
                <a:spcPct val="150000"/>
              </a:lnSpc>
            </a:pPr>
            <a:r>
              <a:rPr lang="zh-CN" sz="1200" i="1" dirty="0">
                <a:solidFill>
                  <a:schemeClr val="tx1">
                    <a:lumMod val="65000"/>
                    <a:lumOff val="35000"/>
                  </a:schemeClr>
                </a:solidFill>
                <a:ea typeface="宋体" panose="02010600030101010101" pitchFamily="2" charset="-122"/>
              </a:rPr>
              <a:t>参考文章</a:t>
            </a:r>
            <a:endParaRPr lang="zh-CN" sz="1200" i="1" dirty="0">
              <a:solidFill>
                <a:schemeClr val="tx1">
                  <a:lumMod val="65000"/>
                  <a:lumOff val="35000"/>
                </a:schemeClr>
              </a:solidFill>
              <a:ea typeface="宋体" panose="02010600030101010101" pitchFamily="2" charset="-122"/>
            </a:endParaRPr>
          </a:p>
        </p:txBody>
      </p:sp>
      <p:pic>
        <p:nvPicPr>
          <p:cNvPr id="2" name="图片 1" descr="7b0a20202020227069636672616d65646573223a20222670666d38383230353539343934262673707432312d312626626474303026267764743233333026266f726773697a653030262670667431393926220a7d0a"/>
          <p:cNvPicPr>
            <a:picLocks noChangeAspect="1"/>
          </p:cNvPicPr>
          <p:nvPr>
            <p:custDataLst>
              <p:tags r:id="rId5"/>
            </p:custDataLst>
          </p:nvPr>
        </p:nvPicPr>
        <p:blipFill>
          <a:blip r:embed="rId6">
            <a:extLst>
              <a:ext uri="{BEBA8EAE-BF5A-486C-A8C5-ECC9F3942E4B}">
                <a14:imgProps xmlns:a14="http://schemas.microsoft.com/office/drawing/2010/main">
                  <a14:imgLayer r:embed="rId7"/>
                </a14:imgProps>
              </a:ext>
            </a:extLst>
          </a:blip>
          <a:srcRect/>
          <a:stretch>
            <a:fillRect/>
          </a:stretch>
        </p:blipFill>
        <p:spPr>
          <a:xfrm>
            <a:off x="943610" y="3587750"/>
            <a:ext cx="4010660" cy="2273300"/>
          </a:xfrm>
          <a:prstGeom prst="rect">
            <a:avLst/>
          </a:prstGeom>
        </p:spPr>
      </p:pic>
      <p:pic>
        <p:nvPicPr>
          <p:cNvPr id="7" name="图片 6" descr="68747470733a2f2f696e7369676874666163652e61692f6173736574732f696d672f637573746f6d2f6c6f676f332e6a7067"/>
          <p:cNvPicPr>
            <a:picLocks noChangeAspect="1"/>
          </p:cNvPicPr>
          <p:nvPr/>
        </p:nvPicPr>
        <p:blipFill>
          <a:blip r:embed="rId8"/>
          <a:stretch>
            <a:fillRect/>
          </a:stretch>
        </p:blipFill>
        <p:spPr>
          <a:xfrm>
            <a:off x="8002270" y="742950"/>
            <a:ext cx="2416810" cy="2442210"/>
          </a:xfrm>
          <a:prstGeom prst="rect">
            <a:avLst/>
          </a:prstGeom>
        </p:spPr>
      </p:pic>
      <p:pic>
        <p:nvPicPr>
          <p:cNvPr id="9" name="图片 8" descr="68747470733a2f2f696e7369676874666163652e61692f6173736574732f696d672f6769746875622f666163657265636f676e6974696f6e66726f6d766964656f2e504e47"/>
          <p:cNvPicPr>
            <a:picLocks noChangeAspect="1"/>
          </p:cNvPicPr>
          <p:nvPr/>
        </p:nvPicPr>
        <p:blipFill>
          <a:blip r:embed="rId9"/>
          <a:stretch>
            <a:fillRect/>
          </a:stretch>
        </p:blipFill>
        <p:spPr>
          <a:xfrm>
            <a:off x="7352665" y="4613910"/>
            <a:ext cx="3715385" cy="2090420"/>
          </a:xfrm>
          <a:prstGeom prst="rect">
            <a:avLst/>
          </a:prstGeom>
        </p:spPr>
      </p:pic>
      <p:cxnSp>
        <p:nvCxnSpPr>
          <p:cNvPr id="3" name="直接连接符 2"/>
          <p:cNvCxnSpPr/>
          <p:nvPr/>
        </p:nvCxnSpPr>
        <p:spPr>
          <a:xfrm>
            <a:off x="6096000" y="553085"/>
            <a:ext cx="0" cy="7203394"/>
          </a:xfrm>
          <a:prstGeom prst="line">
            <a:avLst/>
          </a:prstGeom>
          <a:ln w="44450">
            <a:solidFill>
              <a:srgbClr val="A9D18E"/>
            </a:solidFill>
          </a:ln>
        </p:spPr>
        <p:style>
          <a:lnRef idx="1">
            <a:schemeClr val="accent1"/>
          </a:lnRef>
          <a:fillRef idx="0">
            <a:schemeClr val="accent1"/>
          </a:fillRef>
          <a:effectRef idx="0">
            <a:schemeClr val="accent1"/>
          </a:effectRef>
          <a:fontRef idx="minor">
            <a:schemeClr val="tx1"/>
          </a:fontRef>
        </p:style>
      </p:cxnSp>
      <p:sp>
        <p:nvSpPr>
          <p:cNvPr id="11" name="箭头: V 形 10"/>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13" name="箭头: 五边形 12"/>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14" name="箭头: V 形 13"/>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15" name="箭头: V 形 14"/>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16" name="箭头: V 形 15"/>
          <p:cNvSpPr/>
          <p:nvPr/>
        </p:nvSpPr>
        <p:spPr>
          <a:xfrm>
            <a:off x="7106422" y="133486"/>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技术特性</a:t>
            </a:r>
            <a:endParaRPr lang="zh-CN" altLang="en-US" b="1" dirty="0">
              <a:solidFill>
                <a:schemeClr val="bg1"/>
              </a:solidFill>
              <a:cs typeface="+mn-ea"/>
              <a:sym typeface="+mn-lt"/>
            </a:endParaRPr>
          </a:p>
        </p:txBody>
      </p:sp>
      <p:sp>
        <p:nvSpPr>
          <p:cNvPr id="17" name="箭头: V 形 16"/>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63701" y="898479"/>
            <a:ext cx="2180848" cy="398780"/>
          </a:xfrm>
          <a:prstGeom prst="rect">
            <a:avLst/>
          </a:prstGeom>
          <a:noFill/>
        </p:spPr>
        <p:txBody>
          <a:bodyPr wrap="square" rtlCol="0">
            <a:spAutoFit/>
          </a:bodyPr>
          <a:lstStyle/>
          <a:p>
            <a:pPr algn="ctr"/>
            <a:r>
              <a:rPr lang="zh-CN" altLang="en-US" sz="2000" dirty="0">
                <a:solidFill>
                  <a:schemeClr val="tx1">
                    <a:lumMod val="65000"/>
                    <a:lumOff val="35000"/>
                  </a:schemeClr>
                </a:solidFill>
              </a:rPr>
              <a:t>其他技术</a:t>
            </a:r>
            <a:endParaRPr lang="zh-CN" altLang="en-US" sz="2000" dirty="0">
              <a:solidFill>
                <a:schemeClr val="tx1">
                  <a:lumMod val="65000"/>
                  <a:lumOff val="35000"/>
                </a:schemeClr>
              </a:solidFill>
            </a:endParaRPr>
          </a:p>
        </p:txBody>
      </p:sp>
      <p:sp>
        <p:nvSpPr>
          <p:cNvPr id="6" name="文本框 5"/>
          <p:cNvSpPr txBox="1"/>
          <p:nvPr>
            <p:custDataLst>
              <p:tags r:id="rId1"/>
            </p:custDataLst>
          </p:nvPr>
        </p:nvSpPr>
        <p:spPr>
          <a:xfrm>
            <a:off x="763270" y="1382395"/>
            <a:ext cx="4838065" cy="4993005"/>
          </a:xfrm>
          <a:prstGeom prst="rect">
            <a:avLst/>
          </a:prstGeom>
        </p:spPr>
        <p:txBody>
          <a:bodyPr wrap="square">
            <a:no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l" fontAlgn="auto">
              <a:lnSpc>
                <a:spcPct val="150000"/>
              </a:lnSpc>
              <a:buSzTx/>
              <a:buFontTx/>
            </a:pPr>
            <a:r>
              <a:rPr lang="zh-CN" sz="1200" dirty="0">
                <a:latin typeface="微软雅黑" panose="020B0503020204020204" pitchFamily="34" charset="-122"/>
                <a:ea typeface="微软雅黑" panose="020B0503020204020204" pitchFamily="34" charset="-122"/>
                <a:cs typeface="微软雅黑" panose="020B0503020204020204" pitchFamily="34" charset="-122"/>
              </a:rPr>
              <a:t>本项目结构分为以下几部分：</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SzTx/>
              <a:buFontTx/>
            </a:pPr>
            <a:r>
              <a:rPr lang="zh-CN" sz="1200" dirty="0">
                <a:latin typeface="微软雅黑" panose="020B0503020204020204" pitchFamily="34" charset="-122"/>
                <a:ea typeface="微软雅黑" panose="020B0503020204020204" pitchFamily="34" charset="-122"/>
                <a:cs typeface="微软雅黑" panose="020B0503020204020204" pitchFamily="34" charset="-122"/>
              </a:rPr>
              <a:t>前端</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展示端（</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H5+JS</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zh-CN" sz="1200" dirty="0">
                <a:latin typeface="微软雅黑" panose="020B0503020204020204" pitchFamily="34" charset="-122"/>
                <a:ea typeface="微软雅黑" panose="020B0503020204020204" pitchFamily="34" charset="-122"/>
                <a:cs typeface="微软雅黑" panose="020B0503020204020204" pitchFamily="34" charset="-122"/>
              </a:rPr>
              <a:t>：</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SzTx/>
              <a:buFontTx/>
            </a:pPr>
            <a:r>
              <a:rPr lang="zh-CN" sz="1200" dirty="0">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H5</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展示用户界面，包括</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字图像，基本提示信息与实时语音播报提示。前端会实时与后端进行通讯读取数据并展示</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SzTx/>
              <a:buFontTx/>
            </a:pP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SzTx/>
              <a:buFontTx/>
            </a:pPr>
            <a:r>
              <a:rPr lang="zh-CN" sz="1200" dirty="0">
                <a:latin typeface="微软雅黑" panose="020B0503020204020204" pitchFamily="34" charset="-122"/>
                <a:ea typeface="微软雅黑" panose="020B0503020204020204" pitchFamily="34" charset="-122"/>
                <a:cs typeface="微软雅黑" panose="020B0503020204020204" pitchFamily="34" charset="-122"/>
              </a:rPr>
              <a:t>后端</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 /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数据传输层（</a:t>
            </a:r>
            <a:r>
              <a:rPr lang="en-US" altLang="zh-CN" sz="1200" dirty="0" err="1">
                <a:latin typeface="微软雅黑" panose="020B0503020204020204" pitchFamily="34" charset="-122"/>
                <a:ea typeface="微软雅黑" panose="020B0503020204020204" pitchFamily="34" charset="-122"/>
                <a:cs typeface="微软雅黑" panose="020B0503020204020204" pitchFamily="34" charset="-122"/>
              </a:rPr>
              <a:t>Uvicorn + FastAPI + OpenCv</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a:t>
            </a:r>
            <a:r>
              <a:rPr lang="zh-CN" sz="1200" dirty="0">
                <a:latin typeface="微软雅黑" panose="020B0503020204020204" pitchFamily="34" charset="-122"/>
                <a:ea typeface="微软雅黑" panose="020B0503020204020204" pitchFamily="34" charset="-122"/>
                <a:cs typeface="微软雅黑" panose="020B0503020204020204" pitchFamily="34" charset="-122"/>
              </a:rPr>
              <a:t>：</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SzTx/>
              <a:buFontTx/>
            </a:pPr>
            <a:r>
              <a:rPr lang="zh-CN" sz="1200" dirty="0">
                <a:latin typeface="微软雅黑" panose="020B0503020204020204" pitchFamily="34" charset="-122"/>
                <a:ea typeface="微软雅黑" panose="020B0503020204020204" pitchFamily="34" charset="-122"/>
                <a:cs typeface="微软雅黑" panose="020B0503020204020204" pitchFamily="34" charset="-122"/>
              </a:rPr>
              <a:t>后端会唤起设备摄像头，通过捕捉当前图像来完成与用户的交互。在捕获到图像后会将图像通过线程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通讯传递给分析端，并从分析端得到识别结果，再根据业务逻辑做相应的数据处理并把数据提供给前端。</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SzTx/>
              <a:buFontTx/>
            </a:pP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SzTx/>
              <a:buFontTx/>
            </a:pPr>
            <a:r>
              <a:rPr lang="zh-CN" sz="1200" dirty="0">
                <a:latin typeface="微软雅黑" panose="020B0503020204020204" pitchFamily="34" charset="-122"/>
                <a:ea typeface="微软雅黑" panose="020B0503020204020204" pitchFamily="34" charset="-122"/>
                <a:cs typeface="微软雅黑" panose="020B0503020204020204" pitchFamily="34" charset="-122"/>
              </a:rPr>
              <a:t>分析端（</a:t>
            </a:r>
            <a:r>
              <a:rPr lang="en-US" altLang="zh-CN" sz="1200" dirty="0" err="1">
                <a:latin typeface="微软雅黑" panose="020B0503020204020204" pitchFamily="34" charset="-122"/>
                <a:ea typeface="微软雅黑" panose="020B0503020204020204" pitchFamily="34" charset="-122"/>
                <a:cs typeface="微软雅黑" panose="020B0503020204020204" pitchFamily="34" charset="-122"/>
              </a:rPr>
              <a:t>Python+Dlib+MediaPipe</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InsightFace</a:t>
            </a:r>
            <a:r>
              <a:rPr lang="zh-CN" sz="1200" dirty="0">
                <a:latin typeface="微软雅黑" panose="020B0503020204020204" pitchFamily="34" charset="-122"/>
                <a:ea typeface="微软雅黑" panose="020B0503020204020204" pitchFamily="34" charset="-122"/>
                <a:cs typeface="微软雅黑" panose="020B0503020204020204" pitchFamily="34" charset="-122"/>
              </a:rPr>
              <a:t>）：</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SzTx/>
              <a:buFontTx/>
            </a:pPr>
            <a:r>
              <a:rPr lang="zh-CN" sz="1200" dirty="0">
                <a:latin typeface="微软雅黑" panose="020B0503020204020204" pitchFamily="34" charset="-122"/>
                <a:ea typeface="微软雅黑" panose="020B0503020204020204" pitchFamily="34" charset="-122"/>
                <a:cs typeface="微软雅黑" panose="020B0503020204020204" pitchFamily="34" charset="-122"/>
              </a:rPr>
              <a:t>主要负责接收后端传递过来的图像数据，完成人脸识别、手势识别、眼镜识别等主要识别任务。并将识别结果返回给后端。</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6306185" y="4073525"/>
            <a:ext cx="5582285" cy="2091690"/>
          </a:xfrm>
          <a:prstGeom prst="rect">
            <a:avLst/>
          </a:prstGeom>
          <a:noFill/>
        </p:spPr>
        <p:txBody>
          <a:bodyPr wrap="square">
            <a:spAutoFit/>
          </a:bodyPr>
          <a:lstStyle/>
          <a:p>
            <a:pPr>
              <a:lnSpc>
                <a:spcPct val="150000"/>
              </a:lnSpc>
              <a:spcBef>
                <a:spcPts val="1200"/>
              </a:spcBef>
              <a:buClr>
                <a:schemeClr val="accent6"/>
              </a:buClr>
            </a:pPr>
            <a:r>
              <a:rPr lang="zh-CN" altLang="en-US" sz="1200" dirty="0">
                <a:latin typeface="微软雅黑" panose="020B0503020204020204" pitchFamily="34" charset="-122"/>
                <a:ea typeface="微软雅黑" panose="020B0503020204020204" pitchFamily="34" charset="-122"/>
              </a:rPr>
              <a:t>快速视力范围定位：</a:t>
            </a:r>
            <a:endParaRPr lang="en-US" altLang="zh-CN" sz="1200" dirty="0">
              <a:latin typeface="微软雅黑" panose="020B0503020204020204" pitchFamily="34" charset="-122"/>
              <a:ea typeface="微软雅黑" panose="020B0503020204020204" pitchFamily="34" charset="-122"/>
            </a:endParaRPr>
          </a:p>
          <a:p>
            <a:pPr>
              <a:lnSpc>
                <a:spcPct val="150000"/>
              </a:lnSpc>
              <a:spcBef>
                <a:spcPts val="1200"/>
              </a:spcBef>
              <a:buClr>
                <a:schemeClr val="accent6"/>
              </a:buClr>
            </a:pPr>
            <a:r>
              <a:rPr lang="zh-CN" altLang="en-US" sz="1200" dirty="0">
                <a:latin typeface="微软雅黑" panose="020B0503020204020204" pitchFamily="34" charset="-122"/>
                <a:ea typeface="微软雅黑" panose="020B0503020204020204" pitchFamily="34" charset="-122"/>
              </a:rPr>
              <a:t>本模块将视力表分为三个区域：</a:t>
            </a:r>
            <a:endParaRPr lang="en-US" altLang="zh-CN" sz="1200" dirty="0">
              <a:latin typeface="微软雅黑" panose="020B0503020204020204" pitchFamily="34" charset="-122"/>
              <a:ea typeface="微软雅黑" panose="020B0503020204020204" pitchFamily="34" charset="-122"/>
            </a:endParaRPr>
          </a:p>
          <a:p>
            <a:pPr>
              <a:lnSpc>
                <a:spcPct val="150000"/>
              </a:lnSpc>
              <a:spcBef>
                <a:spcPts val="1200"/>
              </a:spcBef>
              <a:buClr>
                <a:schemeClr val="accent6"/>
              </a:buClr>
            </a:pPr>
            <a:r>
              <a:rPr lang="zh-CN" altLang="en-US" sz="1200" dirty="0">
                <a:latin typeface="微软雅黑" panose="020B0503020204020204" pitchFamily="34" charset="-122"/>
                <a:ea typeface="微软雅黑" panose="020B0503020204020204" pitchFamily="34" charset="-122"/>
              </a:rPr>
              <a:t>高度近视区，中度近视区，轻度近视区</a:t>
            </a:r>
            <a:endParaRPr lang="en-US" altLang="zh-CN" sz="1200" dirty="0">
              <a:latin typeface="微软雅黑" panose="020B0503020204020204" pitchFamily="34" charset="-122"/>
              <a:ea typeface="微软雅黑" panose="020B0503020204020204" pitchFamily="34" charset="-122"/>
            </a:endParaRPr>
          </a:p>
          <a:p>
            <a:pPr>
              <a:lnSpc>
                <a:spcPct val="150000"/>
              </a:lnSpc>
              <a:spcBef>
                <a:spcPts val="1200"/>
              </a:spcBef>
              <a:buClr>
                <a:schemeClr val="accent6"/>
              </a:buClr>
            </a:pPr>
            <a:r>
              <a:rPr lang="zh-CN" altLang="en-US" sz="1200" dirty="0">
                <a:latin typeface="微软雅黑" panose="020B0503020204020204" pitchFamily="34" charset="-122"/>
                <a:ea typeface="微软雅黑" panose="020B0503020204020204" pitchFamily="34" charset="-122"/>
              </a:rPr>
              <a:t>测试中会由高到低递进显示每个区域最小可见的</a:t>
            </a:r>
            <a:r>
              <a:rPr lang="en-US" altLang="zh-CN" sz="1200" dirty="0">
                <a:latin typeface="微软雅黑" panose="020B0503020204020204" pitchFamily="34" charset="-122"/>
                <a:ea typeface="微软雅黑" panose="020B0503020204020204" pitchFamily="34" charset="-122"/>
              </a:rPr>
              <a:t>E</a:t>
            </a:r>
            <a:r>
              <a:rPr lang="zh-CN" altLang="en-US" sz="1200" dirty="0">
                <a:latin typeface="微软雅黑" panose="020B0503020204020204" pitchFamily="34" charset="-122"/>
                <a:ea typeface="微软雅黑" panose="020B0503020204020204" pitchFamily="34" charset="-122"/>
              </a:rPr>
              <a:t>字图像直到用户不可认</a:t>
            </a:r>
            <a:endParaRPr lang="en-US" altLang="zh-CN" sz="1200" dirty="0">
              <a:latin typeface="微软雅黑" panose="020B0503020204020204" pitchFamily="34" charset="-122"/>
              <a:ea typeface="微软雅黑" panose="020B0503020204020204" pitchFamily="34" charset="-122"/>
            </a:endParaRPr>
          </a:p>
          <a:p>
            <a:pPr>
              <a:lnSpc>
                <a:spcPct val="150000"/>
              </a:lnSpc>
              <a:spcBef>
                <a:spcPts val="1200"/>
              </a:spcBef>
              <a:buClr>
                <a:schemeClr val="accent6"/>
              </a:buClr>
            </a:pPr>
            <a:r>
              <a:rPr lang="zh-CN" altLang="en-US" sz="1200" dirty="0">
                <a:latin typeface="微软雅黑" panose="020B0503020204020204" pitchFamily="34" charset="-122"/>
                <a:ea typeface="微软雅黑" panose="020B0503020204020204" pitchFamily="34" charset="-122"/>
              </a:rPr>
              <a:t>或认出最后一个</a:t>
            </a:r>
            <a:r>
              <a:rPr lang="en-US" altLang="zh-CN" sz="1200" dirty="0">
                <a:latin typeface="微软雅黑" panose="020B0503020204020204" pitchFamily="34" charset="-122"/>
                <a:ea typeface="微软雅黑" panose="020B0503020204020204" pitchFamily="34" charset="-122"/>
              </a:rPr>
              <a:t>E</a:t>
            </a:r>
            <a:r>
              <a:rPr lang="zh-CN" altLang="en-US" sz="1200" dirty="0">
                <a:latin typeface="微软雅黑" panose="020B0503020204020204" pitchFamily="34" charset="-122"/>
                <a:ea typeface="微软雅黑" panose="020B0503020204020204" pitchFamily="34" charset="-122"/>
              </a:rPr>
              <a:t>字图像（即视力</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）为止，当前停止区域即用户的视力范围</a:t>
            </a:r>
            <a:endParaRPr lang="en-US" altLang="zh-CN" sz="1200" dirty="0">
              <a:latin typeface="微软雅黑" panose="020B0503020204020204" pitchFamily="34" charset="-122"/>
              <a:ea typeface="微软雅黑" panose="020B0503020204020204" pitchFamily="34" charset="-122"/>
            </a:endParaRPr>
          </a:p>
        </p:txBody>
      </p:sp>
      <p:pic>
        <p:nvPicPr>
          <p:cNvPr id="13" name="图片 12" descr="捕获"/>
          <p:cNvPicPr>
            <a:picLocks noChangeAspect="1"/>
          </p:cNvPicPr>
          <p:nvPr/>
        </p:nvPicPr>
        <p:blipFill>
          <a:blip r:embed="rId2"/>
          <a:stretch>
            <a:fillRect/>
          </a:stretch>
        </p:blipFill>
        <p:spPr>
          <a:xfrm>
            <a:off x="7738948" y="724191"/>
            <a:ext cx="3043872" cy="3388279"/>
          </a:xfrm>
          <a:prstGeom prst="rect">
            <a:avLst/>
          </a:prstGeom>
        </p:spPr>
      </p:pic>
      <p:cxnSp>
        <p:nvCxnSpPr>
          <p:cNvPr id="14" name="直接连接符 13"/>
          <p:cNvCxnSpPr/>
          <p:nvPr/>
        </p:nvCxnSpPr>
        <p:spPr>
          <a:xfrm>
            <a:off x="6096000" y="553085"/>
            <a:ext cx="0" cy="7203394"/>
          </a:xfrm>
          <a:prstGeom prst="line">
            <a:avLst/>
          </a:prstGeom>
          <a:ln w="44450">
            <a:solidFill>
              <a:srgbClr val="A9D18E"/>
            </a:solidFill>
          </a:ln>
        </p:spPr>
        <p:style>
          <a:lnRef idx="1">
            <a:schemeClr val="accent1"/>
          </a:lnRef>
          <a:fillRef idx="0">
            <a:schemeClr val="accent1"/>
          </a:fillRef>
          <a:effectRef idx="0">
            <a:schemeClr val="accent1"/>
          </a:effectRef>
          <a:fontRef idx="minor">
            <a:schemeClr val="tx1"/>
          </a:fontRef>
        </p:style>
      </p:cxnSp>
      <p:sp>
        <p:nvSpPr>
          <p:cNvPr id="15" name="箭头: V 形 14"/>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16" name="箭头: 五边形 15"/>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17" name="箭头: V 形 16"/>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18" name="箭头: V 形 17"/>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19" name="箭头: V 形 18"/>
          <p:cNvSpPr/>
          <p:nvPr/>
        </p:nvSpPr>
        <p:spPr>
          <a:xfrm>
            <a:off x="7106422" y="133486"/>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技术特性</a:t>
            </a:r>
            <a:endParaRPr lang="zh-CN" altLang="en-US" b="1" dirty="0">
              <a:solidFill>
                <a:schemeClr val="bg1"/>
              </a:solidFill>
              <a:cs typeface="+mn-ea"/>
              <a:sym typeface="+mn-lt"/>
            </a:endParaRPr>
          </a:p>
        </p:txBody>
      </p:sp>
      <p:sp>
        <p:nvSpPr>
          <p:cNvPr id="20" name="箭头: V 形 19"/>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236598">
            <a:off x="6439769" y="-986734"/>
            <a:ext cx="6894603" cy="8357163"/>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47233" y="597334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194326" y="1073673"/>
            <a:ext cx="4146138" cy="4845450"/>
          </a:xfrm>
          <a:prstGeom prst="rect">
            <a:avLst/>
          </a:prstGeom>
        </p:spPr>
      </p:pic>
      <p:sp>
        <p:nvSpPr>
          <p:cNvPr id="10" name="矩形 9"/>
          <p:cNvSpPr/>
          <p:nvPr/>
        </p:nvSpPr>
        <p:spPr>
          <a:xfrm>
            <a:off x="782318" y="1588865"/>
            <a:ext cx="2416046" cy="923330"/>
          </a:xfrm>
          <a:prstGeom prst="rect">
            <a:avLst/>
          </a:prstGeom>
        </p:spPr>
        <p:txBody>
          <a:bodyPr wrap="none">
            <a:spAutoFit/>
          </a:bodyPr>
          <a:lstStyle/>
          <a:p>
            <a:r>
              <a:rPr lang="en-US" altLang="zh-CN" sz="5400" dirty="0">
                <a:solidFill>
                  <a:schemeClr val="accent6">
                    <a:lumMod val="60000"/>
                    <a:lumOff val="40000"/>
                  </a:schemeClr>
                </a:solidFill>
                <a:latin typeface="Arial" panose="020B0604020202020204" pitchFamily="34" charset="0"/>
                <a:cs typeface="Arial" panose="020B0604020202020204" pitchFamily="34" charset="0"/>
              </a:rPr>
              <a:t>Part 06</a:t>
            </a:r>
            <a:endParaRPr lang="zh-CN" altLang="en-US" sz="54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16" name="矩形 15"/>
          <p:cNvSpPr/>
          <p:nvPr/>
        </p:nvSpPr>
        <p:spPr>
          <a:xfrm>
            <a:off x="782318" y="2577424"/>
            <a:ext cx="4754882" cy="922020"/>
          </a:xfrm>
          <a:prstGeom prst="rect">
            <a:avLst/>
          </a:prstGeom>
        </p:spPr>
        <p:txBody>
          <a:bodyPr wrap="square">
            <a:spAutoFit/>
          </a:bodyPr>
          <a:lstStyle/>
          <a:p>
            <a:r>
              <a:rPr lang="zh-CN" altLang="en-US" sz="5400" dirty="0">
                <a:solidFill>
                  <a:schemeClr val="tx1">
                    <a:lumMod val="65000"/>
                    <a:lumOff val="35000"/>
                  </a:schemeClr>
                </a:solidFill>
                <a:latin typeface="Arial" panose="020B0604020202020204" pitchFamily="34" charset="0"/>
                <a:cs typeface="Arial" panose="020B0604020202020204" pitchFamily="34" charset="0"/>
              </a:rPr>
              <a:t>未来展望</a:t>
            </a:r>
            <a:endParaRPr lang="zh-CN" altLang="en-US" sz="5400" dirty="0">
              <a:solidFill>
                <a:schemeClr val="tx1">
                  <a:lumMod val="65000"/>
                  <a:lumOff val="3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665239" y="969063"/>
            <a:ext cx="4444708" cy="4712907"/>
            <a:chOff x="2641893" y="5014613"/>
            <a:chExt cx="1674316" cy="1775346"/>
          </a:xfrm>
        </p:grpSpPr>
        <p:grpSp>
          <p:nvGrpSpPr>
            <p:cNvPr id="2" name="Group 21692"/>
            <p:cNvGrpSpPr/>
            <p:nvPr/>
          </p:nvGrpSpPr>
          <p:grpSpPr>
            <a:xfrm>
              <a:off x="2641893" y="5115640"/>
              <a:ext cx="1674316" cy="1674319"/>
              <a:chOff x="0" y="0"/>
              <a:chExt cx="3175000" cy="3175001"/>
            </a:xfrm>
          </p:grpSpPr>
          <p:sp>
            <p:nvSpPr>
              <p:cNvPr id="3" name="Shape 21688"/>
              <p:cNvSpPr/>
              <p:nvPr/>
            </p:nvSpPr>
            <p:spPr>
              <a:xfrm>
                <a:off x="0" y="0"/>
                <a:ext cx="3175000" cy="3175001"/>
              </a:xfrm>
              <a:prstGeom prst="roundRect">
                <a:avLst>
                  <a:gd name="adj" fmla="val 4166"/>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grpSp>
            <p:nvGrpSpPr>
              <p:cNvPr id="4" name="Group 21691"/>
              <p:cNvGrpSpPr/>
              <p:nvPr/>
            </p:nvGrpSpPr>
            <p:grpSpPr>
              <a:xfrm>
                <a:off x="63500" y="63499"/>
                <a:ext cx="3048000" cy="3048002"/>
                <a:chOff x="0" y="-1"/>
                <a:chExt cx="3048000" cy="3048001"/>
              </a:xfrm>
            </p:grpSpPr>
            <p:sp>
              <p:nvSpPr>
                <p:cNvPr id="5" name="Shape 21689"/>
                <p:cNvSpPr/>
                <p:nvPr/>
              </p:nvSpPr>
              <p:spPr>
                <a:xfrm>
                  <a:off x="0" y="-1"/>
                  <a:ext cx="3048000" cy="3048001"/>
                </a:xfrm>
                <a:custGeom>
                  <a:avLst/>
                  <a:gdLst/>
                  <a:ahLst/>
                  <a:cxnLst>
                    <a:cxn ang="0">
                      <a:pos x="wd2" y="hd2"/>
                    </a:cxn>
                    <a:cxn ang="5400000">
                      <a:pos x="wd2" y="hd2"/>
                    </a:cxn>
                    <a:cxn ang="10800000">
                      <a:pos x="wd2" y="hd2"/>
                    </a:cxn>
                    <a:cxn ang="16200000">
                      <a:pos x="wd2" y="hd2"/>
                    </a:cxn>
                  </a:cxnLst>
                  <a:rect l="0" t="0" r="r" b="b"/>
                  <a:pathLst>
                    <a:path w="21600" h="21600" extrusionOk="0">
                      <a:moveTo>
                        <a:pt x="900" y="0"/>
                      </a:moveTo>
                      <a:cubicBezTo>
                        <a:pt x="651" y="0"/>
                        <a:pt x="426" y="101"/>
                        <a:pt x="264" y="264"/>
                      </a:cubicBezTo>
                      <a:cubicBezTo>
                        <a:pt x="101" y="426"/>
                        <a:pt x="0" y="651"/>
                        <a:pt x="0" y="900"/>
                      </a:cubicBezTo>
                      <a:lnTo>
                        <a:pt x="0" y="20700"/>
                      </a:lnTo>
                      <a:cubicBezTo>
                        <a:pt x="0" y="20949"/>
                        <a:pt x="101" y="21174"/>
                        <a:pt x="264" y="21336"/>
                      </a:cubicBezTo>
                      <a:cubicBezTo>
                        <a:pt x="426" y="21499"/>
                        <a:pt x="651" y="21600"/>
                        <a:pt x="900" y="21600"/>
                      </a:cubicBezTo>
                      <a:lnTo>
                        <a:pt x="17547" y="21600"/>
                      </a:lnTo>
                      <a:lnTo>
                        <a:pt x="21600" y="17530"/>
                      </a:lnTo>
                      <a:lnTo>
                        <a:pt x="21600" y="900"/>
                      </a:lnTo>
                      <a:cubicBezTo>
                        <a:pt x="21600" y="651"/>
                        <a:pt x="21499" y="426"/>
                        <a:pt x="21336" y="264"/>
                      </a:cubicBezTo>
                      <a:cubicBezTo>
                        <a:pt x="21174" y="101"/>
                        <a:pt x="20949" y="0"/>
                        <a:pt x="20700" y="0"/>
                      </a:cubicBezTo>
                      <a:lnTo>
                        <a:pt x="900" y="0"/>
                      </a:lnTo>
                      <a:close/>
                    </a:path>
                  </a:pathLst>
                </a:custGeom>
                <a:solidFill>
                  <a:srgbClr val="FFFFFF"/>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6" name="Shape 21690"/>
                <p:cNvSpPr/>
                <p:nvPr/>
              </p:nvSpPr>
              <p:spPr>
                <a:xfrm rot="10800000">
                  <a:off x="2472081" y="2472095"/>
                  <a:ext cx="575867" cy="5758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8965" y="21600"/>
                      </a:lnTo>
                      <a:cubicBezTo>
                        <a:pt x="20425" y="21600"/>
                        <a:pt x="21600" y="20425"/>
                        <a:pt x="21600" y="18965"/>
                      </a:cubicBezTo>
                      <a:lnTo>
                        <a:pt x="21600" y="0"/>
                      </a:lnTo>
                      <a:close/>
                    </a:path>
                  </a:pathLst>
                </a:cu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grpSp>
        </p:grpSp>
        <p:sp>
          <p:nvSpPr>
            <p:cNvPr id="7" name="Shape 21693"/>
            <p:cNvSpPr/>
            <p:nvPr/>
          </p:nvSpPr>
          <p:spPr>
            <a:xfrm>
              <a:off x="2641893" y="5115640"/>
              <a:ext cx="1674316" cy="334448"/>
            </a:xfrm>
            <a:custGeom>
              <a:avLst/>
              <a:gdLst/>
              <a:ahLst/>
              <a:cxnLst>
                <a:cxn ang="0">
                  <a:pos x="wd2" y="hd2"/>
                </a:cxn>
                <a:cxn ang="5400000">
                  <a:pos x="wd2" y="hd2"/>
                </a:cxn>
                <a:cxn ang="10800000">
                  <a:pos x="wd2" y="hd2"/>
                </a:cxn>
                <a:cxn ang="16200000">
                  <a:pos x="wd2" y="hd2"/>
                </a:cxn>
              </a:cxnLst>
              <a:rect l="0" t="0" r="r" b="b"/>
              <a:pathLst>
                <a:path w="21600" h="21600" extrusionOk="0">
                  <a:moveTo>
                    <a:pt x="899" y="0"/>
                  </a:moveTo>
                  <a:cubicBezTo>
                    <a:pt x="402" y="0"/>
                    <a:pt x="0" y="1340"/>
                    <a:pt x="0" y="2997"/>
                  </a:cubicBezTo>
                  <a:lnTo>
                    <a:pt x="0" y="21600"/>
                  </a:lnTo>
                  <a:lnTo>
                    <a:pt x="21600" y="21600"/>
                  </a:lnTo>
                  <a:lnTo>
                    <a:pt x="21600" y="2997"/>
                  </a:lnTo>
                  <a:cubicBezTo>
                    <a:pt x="21600" y="1340"/>
                    <a:pt x="21198" y="0"/>
                    <a:pt x="20701" y="0"/>
                  </a:cubicBezTo>
                  <a:lnTo>
                    <a:pt x="899" y="0"/>
                  </a:lnTo>
                  <a:close/>
                </a:path>
              </a:pathLst>
            </a:custGeom>
            <a:solidFill>
              <a:srgbClr val="A9D18E"/>
            </a:solidFill>
            <a:ln w="12700" cap="flat">
              <a:noFill/>
              <a:miter lim="400000"/>
            </a:ln>
            <a:effectLst/>
          </p:spPr>
          <p:txBody>
            <a:bodyPr wrap="square" lIns="0" tIns="0" rIns="0" bIns="0" numCol="1" anchor="t">
              <a:noAutofit/>
            </a:bodyPr>
            <a:lstStyle/>
            <a:p>
              <a:pPr>
                <a:defRPr>
                  <a:solidFill>
                    <a:srgbClr val="37A8FA"/>
                  </a:solidFill>
                </a:defRPr>
              </a:pPr>
              <a:endParaRPr>
                <a:latin typeface="Arial" panose="020B0604020202020204" pitchFamily="34" charset="0"/>
                <a:ea typeface="微软雅黑" panose="020B0503020204020204" pitchFamily="34" charset="-122"/>
                <a:cs typeface="Arial" panose="020B0604020202020204" pitchFamily="34" charset="0"/>
              </a:endParaRPr>
            </a:p>
          </p:txBody>
        </p:sp>
        <p:grpSp>
          <p:nvGrpSpPr>
            <p:cNvPr id="9" name="Group 21701"/>
            <p:cNvGrpSpPr/>
            <p:nvPr/>
          </p:nvGrpSpPr>
          <p:grpSpPr>
            <a:xfrm>
              <a:off x="3008369" y="5178382"/>
              <a:ext cx="941365" cy="102971"/>
              <a:chOff x="0" y="0"/>
              <a:chExt cx="1785105" cy="195262"/>
            </a:xfrm>
            <a:solidFill>
              <a:srgbClr val="B68406"/>
            </a:solidFill>
          </p:grpSpPr>
          <p:sp>
            <p:nvSpPr>
              <p:cNvPr id="10" name="Shape 21695"/>
              <p:cNvSpPr/>
              <p:nvPr/>
            </p:nvSpPr>
            <p:spPr>
              <a:xfrm>
                <a:off x="0" y="0"/>
                <a:ext cx="195263"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11" name="Shape 21696"/>
              <p:cNvSpPr/>
              <p:nvPr/>
            </p:nvSpPr>
            <p:spPr>
              <a:xfrm>
                <a:off x="317968" y="0"/>
                <a:ext cx="195264"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12" name="Shape 21697"/>
              <p:cNvSpPr/>
              <p:nvPr/>
            </p:nvSpPr>
            <p:spPr>
              <a:xfrm>
                <a:off x="635937" y="0"/>
                <a:ext cx="195263"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13" name="Shape 21698"/>
              <p:cNvSpPr/>
              <p:nvPr/>
            </p:nvSpPr>
            <p:spPr>
              <a:xfrm>
                <a:off x="953905" y="0"/>
                <a:ext cx="195264"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14" name="Shape 21699"/>
              <p:cNvSpPr/>
              <p:nvPr/>
            </p:nvSpPr>
            <p:spPr>
              <a:xfrm>
                <a:off x="1271874" y="0"/>
                <a:ext cx="195263"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15" name="Shape 21700"/>
              <p:cNvSpPr/>
              <p:nvPr/>
            </p:nvSpPr>
            <p:spPr>
              <a:xfrm>
                <a:off x="1589843" y="0"/>
                <a:ext cx="195263"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grpSp>
        <p:sp>
          <p:nvSpPr>
            <p:cNvPr id="16" name="Shape 21702"/>
            <p:cNvSpPr/>
            <p:nvPr/>
          </p:nvSpPr>
          <p:spPr>
            <a:xfrm>
              <a:off x="3025982"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17" name="Shape 21703"/>
            <p:cNvSpPr/>
            <p:nvPr/>
          </p:nvSpPr>
          <p:spPr>
            <a:xfrm>
              <a:off x="3193661"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18" name="Shape 21704"/>
            <p:cNvSpPr/>
            <p:nvPr/>
          </p:nvSpPr>
          <p:spPr>
            <a:xfrm>
              <a:off x="3361340"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19" name="Shape 21705"/>
            <p:cNvSpPr/>
            <p:nvPr/>
          </p:nvSpPr>
          <p:spPr>
            <a:xfrm>
              <a:off x="3529018"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20" name="Shape 21706"/>
            <p:cNvSpPr/>
            <p:nvPr/>
          </p:nvSpPr>
          <p:spPr>
            <a:xfrm>
              <a:off x="3696698"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21" name="Shape 21707"/>
            <p:cNvSpPr/>
            <p:nvPr/>
          </p:nvSpPr>
          <p:spPr>
            <a:xfrm>
              <a:off x="3864377"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微软雅黑" panose="020B0503020204020204" pitchFamily="34" charset="-122"/>
                <a:cs typeface="Arial" panose="020B0604020202020204" pitchFamily="34" charset="0"/>
              </a:endParaRPr>
            </a:p>
          </p:txBody>
        </p:sp>
        <p:sp>
          <p:nvSpPr>
            <p:cNvPr id="22" name="Shape 21711"/>
            <p:cNvSpPr/>
            <p:nvPr/>
          </p:nvSpPr>
          <p:spPr>
            <a:xfrm>
              <a:off x="2743254" y="5755666"/>
              <a:ext cx="1471593" cy="798205"/>
            </a:xfrm>
            <a:prstGeom prst="rect">
              <a:avLst/>
            </a:prstGeom>
            <a:noFill/>
            <a:ln w="12700" cap="flat">
              <a:noFill/>
              <a:miter lim="400000"/>
            </a:ln>
            <a:effectLst/>
          </p:spPr>
          <p:txBody>
            <a:bodyPr wrap="square" lIns="0" tIns="0" rIns="0" bIns="0" numCol="1" anchor="ctr">
              <a:noAutofit/>
            </a:bodyPr>
            <a:lstStyle>
              <a:lvl1pPr>
                <a:defRPr sz="8000">
                  <a:solidFill>
                    <a:srgbClr val="3484C9"/>
                  </a:solidFill>
                  <a:latin typeface="+mj-lt"/>
                  <a:ea typeface="+mj-ea"/>
                  <a:cs typeface="+mj-cs"/>
                  <a:sym typeface="Helvetica Neue UltraLight"/>
                </a:defRPr>
              </a:lvl1pPr>
            </a:lstStyle>
            <a:p>
              <a:pPr>
                <a:lnSpc>
                  <a:spcPct val="150000"/>
                </a:lnSpc>
                <a:spcBef>
                  <a:spcPts val="1200"/>
                </a:spcBef>
                <a:buClr>
                  <a:schemeClr val="accent6"/>
                </a:buClr>
              </a:pPr>
              <a:r>
                <a:rPr lang="zh-CN" altLang="en-US" sz="1500" dirty="0">
                  <a:solidFill>
                    <a:srgbClr val="007470"/>
                  </a:solidFill>
                  <a:latin typeface="+mn-ea"/>
                  <a:ea typeface="+mn-ea"/>
                  <a:cs typeface="+mn-cs"/>
                </a:rPr>
                <a:t>该项目具有显著的社会价值，也是医工学科的有益尝试，我们使用了多项技术并实现结合创新，让人们更加便利的接受视力检查，也让医疗资源更加高效的利用。</a:t>
              </a:r>
              <a:endParaRPr lang="en-US" altLang="zh-CN" sz="1500" dirty="0">
                <a:solidFill>
                  <a:srgbClr val="007470"/>
                </a:solidFill>
                <a:latin typeface="+mn-ea"/>
                <a:ea typeface="+mn-ea"/>
                <a:cs typeface="+mn-cs"/>
              </a:endParaRPr>
            </a:p>
            <a:p>
              <a:pPr>
                <a:lnSpc>
                  <a:spcPct val="150000"/>
                </a:lnSpc>
                <a:spcBef>
                  <a:spcPts val="1200"/>
                </a:spcBef>
                <a:buClr>
                  <a:schemeClr val="accent6"/>
                </a:buClr>
              </a:pPr>
              <a:r>
                <a:rPr lang="zh-CN" altLang="en-US" sz="1500" dirty="0">
                  <a:solidFill>
                    <a:srgbClr val="007470"/>
                  </a:solidFill>
                  <a:latin typeface="+mn-ea"/>
                  <a:ea typeface="+mn-ea"/>
                  <a:cs typeface="+mn-cs"/>
                </a:rPr>
                <a:t>未来，我们将提高系统算法的识别准确度，扩展更多服务，实现一站式的视力管理服务平台。</a:t>
              </a:r>
              <a:endParaRPr lang="en-US" altLang="zh-CN" sz="1500" dirty="0">
                <a:solidFill>
                  <a:srgbClr val="007470"/>
                </a:solidFill>
                <a:latin typeface="+mn-ea"/>
                <a:ea typeface="+mn-ea"/>
                <a:cs typeface="+mn-cs"/>
              </a:endParaRPr>
            </a:p>
            <a:p>
              <a:pPr>
                <a:lnSpc>
                  <a:spcPct val="150000"/>
                </a:lnSpc>
                <a:spcBef>
                  <a:spcPts val="1200"/>
                </a:spcBef>
                <a:buClr>
                  <a:schemeClr val="accent6"/>
                </a:buClr>
              </a:pPr>
              <a:r>
                <a:rPr lang="zh-CN" altLang="en-US" sz="1500" dirty="0">
                  <a:solidFill>
                    <a:srgbClr val="007470"/>
                  </a:solidFill>
                  <a:latin typeface="+mn-ea"/>
                  <a:ea typeface="+mn-ea"/>
                  <a:cs typeface="+mn-cs"/>
                </a:rPr>
                <a:t>并且，我们也将加强移动端的应用能力，面向</a:t>
              </a:r>
              <a:r>
                <a:rPr lang="en-US" altLang="zh-CN" sz="1500" dirty="0">
                  <a:solidFill>
                    <a:srgbClr val="007470"/>
                  </a:solidFill>
                  <a:latin typeface="+mn-ea"/>
                  <a:ea typeface="+mn-ea"/>
                  <a:cs typeface="+mn-cs"/>
                </a:rPr>
                <a:t>C</a:t>
              </a:r>
              <a:r>
                <a:rPr lang="zh-CN" altLang="en-US" sz="1500" dirty="0">
                  <a:solidFill>
                    <a:srgbClr val="007470"/>
                  </a:solidFill>
                  <a:latin typeface="+mn-ea"/>
                  <a:ea typeface="+mn-ea"/>
                  <a:cs typeface="+mn-cs"/>
                </a:rPr>
                <a:t>端应用开放更多的功能。</a:t>
              </a:r>
              <a:endParaRPr lang="en-US" altLang="zh-CN" sz="1500" dirty="0">
                <a:solidFill>
                  <a:srgbClr val="007470"/>
                </a:solidFill>
                <a:latin typeface="+mn-ea"/>
                <a:ea typeface="+mn-ea"/>
                <a:cs typeface="+mn-cs"/>
              </a:endParaRPr>
            </a:p>
            <a:p>
              <a:pPr>
                <a:lnSpc>
                  <a:spcPct val="150000"/>
                </a:lnSpc>
                <a:spcBef>
                  <a:spcPts val="1200"/>
                </a:spcBef>
                <a:buClr>
                  <a:schemeClr val="accent6"/>
                </a:buClr>
              </a:pPr>
              <a:endParaRPr lang="en-US" altLang="zh-CN" sz="1500" dirty="0">
                <a:solidFill>
                  <a:srgbClr val="007470"/>
                </a:solidFill>
                <a:latin typeface="+mn-ea"/>
                <a:ea typeface="+mn-ea"/>
                <a:cs typeface="+mn-cs"/>
              </a:endParaRPr>
            </a:p>
          </p:txBody>
        </p:sp>
      </p:grpSp>
      <p:sp>
        <p:nvSpPr>
          <p:cNvPr id="24" name="矩形 23"/>
          <p:cNvSpPr/>
          <p:nvPr/>
        </p:nvSpPr>
        <p:spPr>
          <a:xfrm>
            <a:off x="5685222" y="1384481"/>
            <a:ext cx="5891152" cy="887840"/>
          </a:xfrm>
          <a:prstGeom prst="rect">
            <a:avLst/>
          </a:prstGeom>
          <a:ln w="12700">
            <a:solidFill>
              <a:srgbClr val="A9D18E"/>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r">
              <a:lnSpc>
                <a:spcPct val="150000"/>
              </a:lnSpc>
            </a:pPr>
            <a:r>
              <a:rPr lang="en-US" altLang="zh-CN">
                <a:latin typeface="Arial" panose="020B0604020202020204" pitchFamily="34" charset="0"/>
                <a:cs typeface="Arial" panose="020B0604020202020204" pitchFamily="34" charset="0"/>
              </a:rPr>
              <a:t>1</a:t>
            </a:r>
            <a:endParaRPr lang="zh-CN" altLang="en-US">
              <a:latin typeface="Arial" panose="020B0604020202020204" pitchFamily="34" charset="0"/>
              <a:cs typeface="Arial" panose="020B0604020202020204" pitchFamily="34" charset="0"/>
            </a:endParaRPr>
          </a:p>
        </p:txBody>
      </p:sp>
      <p:sp>
        <p:nvSpPr>
          <p:cNvPr id="26" name="矩形 25"/>
          <p:cNvSpPr/>
          <p:nvPr/>
        </p:nvSpPr>
        <p:spPr>
          <a:xfrm>
            <a:off x="5685220" y="2982592"/>
            <a:ext cx="5891152" cy="887840"/>
          </a:xfrm>
          <a:prstGeom prst="rect">
            <a:avLst/>
          </a:prstGeom>
          <a:ln w="12700">
            <a:solidFill>
              <a:srgbClr val="A9D18E"/>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r">
              <a:lnSpc>
                <a:spcPct val="150000"/>
              </a:lnSpc>
            </a:pPr>
            <a:r>
              <a:rPr lang="en-US" altLang="zh-CN">
                <a:latin typeface="Arial" panose="020B0604020202020204" pitchFamily="34" charset="0"/>
                <a:cs typeface="Arial" panose="020B0604020202020204" pitchFamily="34" charset="0"/>
              </a:rPr>
              <a:t>2</a:t>
            </a:r>
            <a:endParaRPr lang="zh-CN" altLang="en-US">
              <a:latin typeface="Arial" panose="020B0604020202020204" pitchFamily="34" charset="0"/>
              <a:cs typeface="Arial" panose="020B0604020202020204" pitchFamily="34" charset="0"/>
            </a:endParaRPr>
          </a:p>
        </p:txBody>
      </p:sp>
      <p:sp>
        <p:nvSpPr>
          <p:cNvPr id="28" name="矩形 27"/>
          <p:cNvSpPr/>
          <p:nvPr/>
        </p:nvSpPr>
        <p:spPr>
          <a:xfrm>
            <a:off x="5685220" y="4580703"/>
            <a:ext cx="5891152" cy="887840"/>
          </a:xfrm>
          <a:prstGeom prst="rect">
            <a:avLst/>
          </a:prstGeom>
          <a:ln w="12700">
            <a:solidFill>
              <a:srgbClr val="A9D18E"/>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r">
              <a:lnSpc>
                <a:spcPct val="150000"/>
              </a:lnSpc>
            </a:pPr>
            <a:r>
              <a:rPr lang="en-US" altLang="zh-CN">
                <a:latin typeface="Arial" panose="020B0604020202020204" pitchFamily="34" charset="0"/>
                <a:cs typeface="Arial" panose="020B0604020202020204" pitchFamily="34" charset="0"/>
              </a:rPr>
              <a:t>3</a:t>
            </a:r>
            <a:endParaRPr lang="zh-CN" altLang="en-US">
              <a:latin typeface="Arial" panose="020B0604020202020204" pitchFamily="34" charset="0"/>
              <a:cs typeface="Arial" panose="020B0604020202020204" pitchFamily="34" charset="0"/>
            </a:endParaRPr>
          </a:p>
        </p:txBody>
      </p:sp>
      <p:sp>
        <p:nvSpPr>
          <p:cNvPr id="30" name="文本框 29"/>
          <p:cNvSpPr txBox="1"/>
          <p:nvPr>
            <p:custDataLst>
              <p:tags r:id="rId1"/>
            </p:custDataLst>
          </p:nvPr>
        </p:nvSpPr>
        <p:spPr>
          <a:xfrm>
            <a:off x="5867846" y="1447393"/>
            <a:ext cx="5149955" cy="744050"/>
          </a:xfrm>
          <a:prstGeom prst="rect">
            <a:avLst/>
          </a:prstGeom>
        </p:spPr>
        <p:txBody>
          <a:bodyPr wrap="square">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a:lnSpc>
                <a:spcPct val="150000"/>
              </a:lnSpc>
            </a:pPr>
            <a:r>
              <a:rPr lang="en-US" altLang="zh-CN" sz="1500" dirty="0" err="1">
                <a:latin typeface="+mj-ea"/>
                <a:ea typeface="+mj-ea"/>
                <a:cs typeface="+mj-ea"/>
              </a:rPr>
              <a:t>确保系统的准确度和数据的可信度，进一步优化识别算法的识别准确率</a:t>
            </a:r>
            <a:endParaRPr lang="en-US" altLang="zh-CN" sz="1500" dirty="0">
              <a:latin typeface="+mj-ea"/>
              <a:ea typeface="+mj-ea"/>
              <a:cs typeface="+mj-ea"/>
            </a:endParaRPr>
          </a:p>
        </p:txBody>
      </p:sp>
      <p:sp>
        <p:nvSpPr>
          <p:cNvPr id="31" name="文本框 30"/>
          <p:cNvSpPr txBox="1"/>
          <p:nvPr>
            <p:custDataLst>
              <p:tags r:id="rId2"/>
            </p:custDataLst>
          </p:nvPr>
        </p:nvSpPr>
        <p:spPr>
          <a:xfrm>
            <a:off x="5867845" y="3054487"/>
            <a:ext cx="5149955" cy="744050"/>
          </a:xfrm>
          <a:prstGeom prst="rect">
            <a:avLst/>
          </a:prstGeom>
        </p:spPr>
        <p:txBody>
          <a:bodyPr wrap="square">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a:lnSpc>
                <a:spcPct val="150000"/>
              </a:lnSpc>
            </a:pPr>
            <a:r>
              <a:rPr lang="zh-CN" altLang="en-US" sz="1500" dirty="0">
                <a:latin typeface="+mj-ea"/>
                <a:ea typeface="+mj-ea"/>
                <a:cs typeface="+mj-ea"/>
              </a:rPr>
              <a:t>更加灵活的服务扩展，开发更多有效功能，打造一站式视力健康管理服务平台，实现校园视力健康的家校联动。</a:t>
            </a:r>
            <a:endParaRPr lang="zh-CN" altLang="en-US" sz="1500" dirty="0">
              <a:latin typeface="+mj-ea"/>
              <a:ea typeface="+mj-ea"/>
              <a:cs typeface="+mj-ea"/>
            </a:endParaRPr>
          </a:p>
        </p:txBody>
      </p:sp>
      <p:sp>
        <p:nvSpPr>
          <p:cNvPr id="32" name="文本框 31"/>
          <p:cNvSpPr txBox="1"/>
          <p:nvPr>
            <p:custDataLst>
              <p:tags r:id="rId3"/>
            </p:custDataLst>
          </p:nvPr>
        </p:nvSpPr>
        <p:spPr>
          <a:xfrm>
            <a:off x="5867846" y="4718545"/>
            <a:ext cx="5149955" cy="397801"/>
          </a:xfrm>
          <a:prstGeom prst="rect">
            <a:avLst/>
          </a:prstGeom>
        </p:spPr>
        <p:txBody>
          <a:bodyPr wrap="square">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a:lnSpc>
                <a:spcPct val="150000"/>
              </a:lnSpc>
            </a:pPr>
            <a:r>
              <a:rPr lang="zh-CN" altLang="en-US" sz="1500" dirty="0">
                <a:latin typeface="+mj-ea"/>
                <a:ea typeface="+mj-ea"/>
                <a:cs typeface="+mj-ea"/>
              </a:rPr>
              <a:t>加强移动端应用能力，面向</a:t>
            </a:r>
            <a:r>
              <a:rPr lang="en-US" altLang="zh-CN" sz="1500" dirty="0">
                <a:latin typeface="+mj-ea"/>
                <a:ea typeface="+mj-ea"/>
                <a:cs typeface="+mj-ea"/>
              </a:rPr>
              <a:t>C</a:t>
            </a:r>
            <a:r>
              <a:rPr lang="zh-CN" altLang="en-US" sz="1500" dirty="0">
                <a:latin typeface="+mj-ea"/>
                <a:ea typeface="+mj-ea"/>
                <a:cs typeface="+mj-ea"/>
              </a:rPr>
              <a:t>端用户扩展更多功能</a:t>
            </a:r>
            <a:endParaRPr lang="zh-CN" altLang="en-US" sz="1500" dirty="0">
              <a:latin typeface="+mj-ea"/>
              <a:ea typeface="+mj-ea"/>
              <a:cs typeface="+mj-ea"/>
            </a:endParaRPr>
          </a:p>
        </p:txBody>
      </p:sp>
      <p:sp>
        <p:nvSpPr>
          <p:cNvPr id="25" name="箭头: V 形 24"/>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27" name="箭头: 五边形 26"/>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29" name="箭头: V 形 28"/>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33" name="箭头: V 形 32"/>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34" name="箭头: V 形 33"/>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技术特性</a:t>
            </a:r>
            <a:endParaRPr lang="zh-CN" altLang="en-US" b="1" dirty="0">
              <a:solidFill>
                <a:schemeClr val="bg1"/>
              </a:solidFill>
              <a:cs typeface="+mn-ea"/>
              <a:sym typeface="+mn-lt"/>
            </a:endParaRPr>
          </a:p>
        </p:txBody>
      </p:sp>
      <p:sp>
        <p:nvSpPr>
          <p:cNvPr id="35" name="箭头: V 形 34"/>
          <p:cNvSpPr/>
          <p:nvPr/>
        </p:nvSpPr>
        <p:spPr>
          <a:xfrm>
            <a:off x="8850105" y="133486"/>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6356554" y="-619273"/>
            <a:ext cx="6857499" cy="8209997"/>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57499" h="8209997">
                <a:moveTo>
                  <a:pt x="2819282" y="5401022"/>
                </a:moveTo>
                <a:cubicBezTo>
                  <a:pt x="2464934" y="4225136"/>
                  <a:pt x="-64688" y="2260114"/>
                  <a:pt x="1267" y="979018"/>
                </a:cubicBezTo>
                <a:cubicBezTo>
                  <a:pt x="250102" y="-340579"/>
                  <a:pt x="4596237" y="-94873"/>
                  <a:pt x="5717580" y="380641"/>
                </a:cubicBezTo>
                <a:cubicBezTo>
                  <a:pt x="6838923" y="856155"/>
                  <a:pt x="6501345" y="2596594"/>
                  <a:pt x="6729325" y="3832104"/>
                </a:cubicBezTo>
                <a:cubicBezTo>
                  <a:pt x="6957305" y="5067614"/>
                  <a:pt x="6950889" y="6774092"/>
                  <a:pt x="6122934" y="7495319"/>
                </a:cubicBezTo>
                <a:cubicBezTo>
                  <a:pt x="5294979" y="8216546"/>
                  <a:pt x="2677965" y="8383385"/>
                  <a:pt x="2127357" y="8034336"/>
                </a:cubicBezTo>
                <a:cubicBezTo>
                  <a:pt x="1576749" y="7685287"/>
                  <a:pt x="3173630" y="6576908"/>
                  <a:pt x="2819282" y="5401022"/>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66516" y="-2021177"/>
            <a:ext cx="2497667" cy="2768600"/>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2946802" y="5662835"/>
            <a:ext cx="2497667"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82318" y="2099661"/>
            <a:ext cx="6570982" cy="922020"/>
          </a:xfrm>
          <a:prstGeom prst="rect">
            <a:avLst/>
          </a:prstGeom>
        </p:spPr>
        <p:txBody>
          <a:bodyPr wrap="square">
            <a:spAutoFit/>
          </a:bodyPr>
          <a:lstStyle/>
          <a:p>
            <a:r>
              <a:rPr lang="zh-CN" altLang="en-US" sz="5400">
                <a:solidFill>
                  <a:schemeClr val="accent6">
                    <a:lumMod val="60000"/>
                    <a:lumOff val="40000"/>
                  </a:schemeClr>
                </a:solidFill>
                <a:latin typeface="Arial" panose="020B0604020202020204" pitchFamily="34" charset="0"/>
                <a:cs typeface="Arial" panose="020B0604020202020204" pitchFamily="34" charset="0"/>
              </a:rPr>
              <a:t>感谢</a:t>
            </a:r>
            <a:r>
              <a:rPr lang="zh-CN" altLang="en-US" sz="5400">
                <a:solidFill>
                  <a:schemeClr val="accent6">
                    <a:lumMod val="60000"/>
                    <a:lumOff val="40000"/>
                  </a:schemeClr>
                </a:solidFill>
                <a:latin typeface="Arial" panose="020B0604020202020204" pitchFamily="34" charset="0"/>
                <a:cs typeface="Arial" panose="020B0604020202020204" pitchFamily="34" charset="0"/>
              </a:rPr>
              <a:t>观看</a:t>
            </a:r>
            <a:endParaRPr lang="zh-CN" altLang="en-US" sz="5400">
              <a:solidFill>
                <a:schemeClr val="accent6">
                  <a:lumMod val="60000"/>
                  <a:lumOff val="40000"/>
                </a:schemeClr>
              </a:solidFill>
              <a:latin typeface="Arial" panose="020B0604020202020204" pitchFamily="34" charset="0"/>
              <a:cs typeface="Arial" panose="020B0604020202020204" pitchFamily="34" charset="0"/>
            </a:endParaRPr>
          </a:p>
        </p:txBody>
      </p:sp>
      <p:sp>
        <p:nvSpPr>
          <p:cNvPr id="14" name="矩形 13"/>
          <p:cNvSpPr/>
          <p:nvPr/>
        </p:nvSpPr>
        <p:spPr>
          <a:xfrm>
            <a:off x="782318" y="3496398"/>
            <a:ext cx="4364355" cy="521970"/>
          </a:xfrm>
          <a:prstGeom prst="rect">
            <a:avLst/>
          </a:prstGeom>
        </p:spPr>
        <p:txBody>
          <a:bodyPr wrap="none">
            <a:spAutoFit/>
          </a:bodyPr>
          <a:lstStyle/>
          <a:p>
            <a:r>
              <a:rPr lang="zh-CN" altLang="en-US" sz="2800">
                <a:solidFill>
                  <a:schemeClr val="tx1">
                    <a:lumMod val="65000"/>
                    <a:lumOff val="35000"/>
                  </a:schemeClr>
                </a:solidFill>
                <a:latin typeface="+mj-lt"/>
                <a:cs typeface="Arial" panose="020B0604020202020204" pitchFamily="34" charset="0"/>
              </a:rPr>
              <a:t>泉州师范学院</a:t>
            </a:r>
            <a:r>
              <a:rPr lang="en-US" altLang="zh-CN" sz="2800">
                <a:solidFill>
                  <a:schemeClr val="tx1">
                    <a:lumMod val="65000"/>
                    <a:lumOff val="35000"/>
                  </a:schemeClr>
                </a:solidFill>
                <a:latin typeface="+mj-lt"/>
                <a:cs typeface="Arial" panose="020B0604020202020204" pitchFamily="34" charset="0"/>
              </a:rPr>
              <a:t> - </a:t>
            </a:r>
            <a:r>
              <a:rPr lang="zh-CN" altLang="en-US" sz="2800">
                <a:solidFill>
                  <a:schemeClr val="tx1">
                    <a:lumMod val="65000"/>
                    <a:lumOff val="35000"/>
                  </a:schemeClr>
                </a:solidFill>
                <a:latin typeface="+mj-lt"/>
                <a:cs typeface="Arial" panose="020B0604020202020204" pitchFamily="34" charset="0"/>
              </a:rPr>
              <a:t>视力宝团队</a:t>
            </a:r>
            <a:endParaRPr lang="zh-CN" altLang="en-US" sz="2800">
              <a:solidFill>
                <a:schemeClr val="tx1">
                  <a:lumMod val="65000"/>
                  <a:lumOff val="35000"/>
                </a:schemeClr>
              </a:solidFill>
              <a:latin typeface="+mj-lt"/>
              <a:cs typeface="Arial" panose="020B0604020202020204" pitchFamily="34" charset="0"/>
            </a:endParaRPr>
          </a:p>
        </p:txBody>
      </p:sp>
      <p:sp>
        <p:nvSpPr>
          <p:cNvPr id="16" name="矩形: 圆角 15"/>
          <p:cNvSpPr/>
          <p:nvPr/>
        </p:nvSpPr>
        <p:spPr>
          <a:xfrm>
            <a:off x="914401" y="3191116"/>
            <a:ext cx="872066" cy="45719"/>
          </a:xfrm>
          <a:prstGeom prst="roundRect">
            <a:avLst>
              <a:gd name="adj" fmla="val 50000"/>
            </a:avLst>
          </a:prstGeom>
          <a:solidFill>
            <a:srgbClr val="47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23756" y="1393912"/>
            <a:ext cx="4228464" cy="42049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11"/>
          <p:cNvSpPr/>
          <p:nvPr/>
        </p:nvSpPr>
        <p:spPr>
          <a:xfrm rot="236598">
            <a:off x="6439769" y="-986734"/>
            <a:ext cx="6894603" cy="8357163"/>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619167" y="573132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文本框 13"/>
          <p:cNvSpPr txBox="1"/>
          <p:nvPr/>
        </p:nvSpPr>
        <p:spPr>
          <a:xfrm>
            <a:off x="11351094" y="6152767"/>
            <a:ext cx="6339700" cy="1576070"/>
          </a:xfrm>
          <a:prstGeom prst="rect">
            <a:avLst/>
          </a:prstGeom>
          <a:noFill/>
        </p:spPr>
        <p:txBody>
          <a:bodyPr wrap="square" rtlCol="0">
            <a:noAutofit/>
          </a:bodyPr>
          <a:lstStyle/>
          <a:p>
            <a:pPr>
              <a:lnSpc>
                <a:spcPct val="150000"/>
              </a:lnSpc>
            </a:pPr>
            <a:endParaRPr lang="zh-CN" altLang="en-US" sz="15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custDataLst>
              <p:tags r:id="rId1"/>
            </p:custDataLst>
          </p:nvPr>
        </p:nvSpPr>
        <p:spPr>
          <a:xfrm>
            <a:off x="7442993" y="6151160"/>
            <a:ext cx="3668078" cy="464820"/>
          </a:xfrm>
          <a:prstGeom prst="rect">
            <a:avLst/>
          </a:prstGeom>
          <a:noFill/>
        </p:spPr>
        <p:txBody>
          <a:bodyPr wrap="square" rtlCol="0"/>
          <a:lstStyle/>
          <a:p>
            <a:pPr algn="ctr">
              <a:lnSpc>
                <a:spcPct val="120000"/>
              </a:lnSpc>
            </a:pPr>
            <a:r>
              <a:rPr lang="zh-CN" altLang="en-US" sz="1200" b="1" dirty="0">
                <a:solidFill>
                  <a:srgbClr val="7A6B6B"/>
                </a:solidFill>
                <a:latin typeface="+mn-ea"/>
                <a:cs typeface="+mn-ea"/>
                <a:sym typeface="Arial" panose="020B0604020202020204" pitchFamily="34" charset="0"/>
              </a:rPr>
              <a:t>近十年未成年近视人口数量的变化与增速</a:t>
            </a:r>
            <a:endParaRPr lang="zh-CN" altLang="en-US" sz="1200" b="1" dirty="0">
              <a:solidFill>
                <a:srgbClr val="7A6B6B"/>
              </a:solidFill>
              <a:latin typeface="+mn-ea"/>
              <a:cs typeface="+mn-ea"/>
              <a:sym typeface="Arial" panose="020B0604020202020204" pitchFamily="34" charset="0"/>
            </a:endParaRPr>
          </a:p>
        </p:txBody>
      </p:sp>
      <p:sp>
        <p:nvSpPr>
          <p:cNvPr id="7" name="文本框 6"/>
          <p:cNvSpPr txBox="1"/>
          <p:nvPr>
            <p:custDataLst>
              <p:tags r:id="rId2"/>
            </p:custDataLst>
          </p:nvPr>
        </p:nvSpPr>
        <p:spPr>
          <a:xfrm>
            <a:off x="6865620" y="3212465"/>
            <a:ext cx="4822825" cy="464820"/>
          </a:xfrm>
          <a:prstGeom prst="rect">
            <a:avLst/>
          </a:prstGeom>
          <a:noFill/>
        </p:spPr>
        <p:txBody>
          <a:bodyPr wrap="square" rtlCol="0"/>
          <a:lstStyle/>
          <a:p>
            <a:pPr algn="ctr">
              <a:lnSpc>
                <a:spcPct val="120000"/>
              </a:lnSpc>
            </a:pPr>
            <a:r>
              <a:rPr lang="zh-CN" altLang="en-US" sz="1200" b="1" dirty="0">
                <a:solidFill>
                  <a:srgbClr val="7A6B6B"/>
                </a:solidFill>
                <a:latin typeface="+mn-ea"/>
                <a:cs typeface="+mn-ea"/>
                <a:sym typeface="Arial" panose="020B0604020202020204" pitchFamily="34" charset="0"/>
              </a:rPr>
              <a:t>我国各学龄段近视比例</a:t>
            </a:r>
            <a:endParaRPr lang="zh-CN" altLang="en-US" sz="1200" b="1" dirty="0">
              <a:solidFill>
                <a:srgbClr val="7A6B6B"/>
              </a:solidFill>
              <a:latin typeface="+mn-ea"/>
              <a:cs typeface="+mn-ea"/>
              <a:sym typeface="Arial" panose="020B0604020202020204" pitchFamily="34" charset="0"/>
            </a:endParaRPr>
          </a:p>
        </p:txBody>
      </p:sp>
      <p:sp>
        <p:nvSpPr>
          <p:cNvPr id="20" name="箭头: V 形 19"/>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21" name="箭头: 五边形 20"/>
          <p:cNvSpPr/>
          <p:nvPr/>
        </p:nvSpPr>
        <p:spPr>
          <a:xfrm>
            <a:off x="131690" y="134824"/>
            <a:ext cx="1887160" cy="450850"/>
          </a:xfrm>
          <a:prstGeom prst="homePlate">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22" name="箭头: V 形 21"/>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23" name="箭头: V 形 22"/>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24" name="箭头: V 形 23"/>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25" name="箭头: V 形 24"/>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
        <p:nvSpPr>
          <p:cNvPr id="26" name="矩形 25"/>
          <p:cNvSpPr/>
          <p:nvPr/>
        </p:nvSpPr>
        <p:spPr>
          <a:xfrm>
            <a:off x="7340601" y="1038885"/>
            <a:ext cx="3702964" cy="217358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7368539" y="3843045"/>
            <a:ext cx="3702964" cy="217358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9" name="图片 2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368539" y="3890664"/>
            <a:ext cx="3702964" cy="2047116"/>
          </a:xfrm>
          <a:prstGeom prst="rect">
            <a:avLst/>
          </a:prstGeom>
        </p:spPr>
      </p:pic>
      <p:sp>
        <p:nvSpPr>
          <p:cNvPr id="39" name="文本框 38"/>
          <p:cNvSpPr txBox="1"/>
          <p:nvPr/>
        </p:nvSpPr>
        <p:spPr>
          <a:xfrm>
            <a:off x="724897" y="2050244"/>
            <a:ext cx="2236656" cy="400456"/>
          </a:xfrm>
          <a:prstGeom prst="rect">
            <a:avLst/>
          </a:prstGeom>
          <a:noFill/>
        </p:spPr>
        <p:txBody>
          <a:bodyPr wrap="none" rtlCol="0">
            <a:spAutoFit/>
          </a:bodyPr>
          <a:lstStyle/>
          <a:p>
            <a:pPr algn="l"/>
            <a:r>
              <a:rPr lang="zh-CN" altLang="en-US" sz="2000" b="1" dirty="0">
                <a:solidFill>
                  <a:srgbClr val="7A6B6B"/>
                </a:solidFill>
                <a:effectLst/>
                <a:latin typeface="更纱黑体 SC Light" panose="02000400000000000000" pitchFamily="2" charset="-122"/>
                <a:ea typeface="更纱黑体 SC Light" panose="02000400000000000000" pitchFamily="2" charset="-122"/>
                <a:cs typeface="更纱黑体 SC Light" panose="02000400000000000000" pitchFamily="2" charset="-122"/>
                <a:sym typeface="+mn-lt"/>
              </a:rPr>
              <a:t>近视防控的重要性</a:t>
            </a:r>
            <a:endParaRPr lang="zh-CN" altLang="en-US" sz="2000" b="1" dirty="0">
              <a:solidFill>
                <a:srgbClr val="7A6B6B"/>
              </a:solidFill>
              <a:effectLst/>
              <a:latin typeface="更纱黑体 SC Light" panose="02000400000000000000" pitchFamily="2" charset="-122"/>
              <a:ea typeface="更纱黑体 SC Light" panose="02000400000000000000" pitchFamily="2" charset="-122"/>
              <a:cs typeface="更纱黑体 SC Light" panose="02000400000000000000" pitchFamily="2" charset="-122"/>
              <a:sym typeface="+mn-lt"/>
            </a:endParaRPr>
          </a:p>
        </p:txBody>
      </p:sp>
      <p:sp>
        <p:nvSpPr>
          <p:cNvPr id="40" name="文本框 39"/>
          <p:cNvSpPr txBox="1"/>
          <p:nvPr/>
        </p:nvSpPr>
        <p:spPr>
          <a:xfrm>
            <a:off x="-168057" y="1307488"/>
            <a:ext cx="3563815" cy="584775"/>
          </a:xfrm>
          <a:prstGeom prst="rect">
            <a:avLst/>
          </a:prstGeom>
          <a:noFill/>
        </p:spPr>
        <p:txBody>
          <a:bodyPr wrap="square" rtlCol="0">
            <a:spAutoFit/>
          </a:bodyPr>
          <a:lstStyle>
            <a:defPPr>
              <a:defRPr lang="zh-CN"/>
            </a:defPPr>
            <a:lvl1pPr algn="ctr">
              <a:defRPr sz="2800" b="1" spc="100">
                <a:solidFill>
                  <a:schemeClr val="bg1">
                    <a:lumMod val="50000"/>
                  </a:schemeClr>
                </a:solidFill>
                <a:effectLst/>
                <a:uFillTx/>
                <a:latin typeface="Arial" panose="020B0604020202020204"/>
                <a:ea typeface="微软雅黑" panose="020B0503020204020204" pitchFamily="34" charset="-122"/>
                <a:cs typeface="汉仪君黑-45简" panose="020B0604020202020204" charset="-122"/>
              </a:defRPr>
            </a:lvl1pPr>
          </a:lstStyle>
          <a:p>
            <a:r>
              <a:rPr lang="zh-CN" altLang="en-US" sz="3200" dirty="0">
                <a:solidFill>
                  <a:srgbClr val="7A6B6B"/>
                </a:solidFill>
                <a:latin typeface="更纱黑体 SC Light" panose="02000400000000000000" pitchFamily="2" charset="-122"/>
                <a:ea typeface="更纱黑体 SC Light" panose="02000400000000000000" pitchFamily="2" charset="-122"/>
                <a:cs typeface="更纱黑体 SC Light" panose="02000400000000000000" pitchFamily="2" charset="-122"/>
                <a:sym typeface="+mn-lt"/>
              </a:rPr>
              <a:t>背景意义</a:t>
            </a:r>
            <a:endParaRPr lang="zh-CN" altLang="en-US" sz="3200" dirty="0">
              <a:solidFill>
                <a:srgbClr val="7A6B6B"/>
              </a:solidFill>
              <a:latin typeface="更纱黑体 SC Light" panose="02000400000000000000" pitchFamily="2" charset="-122"/>
              <a:ea typeface="更纱黑体 SC Light" panose="02000400000000000000" pitchFamily="2" charset="-122"/>
              <a:cs typeface="更纱黑体 SC Light" panose="02000400000000000000" pitchFamily="2" charset="-122"/>
              <a:sym typeface="+mn-lt"/>
            </a:endParaRPr>
          </a:p>
        </p:txBody>
      </p:sp>
      <p:cxnSp>
        <p:nvCxnSpPr>
          <p:cNvPr id="41" name="直接连接符 40"/>
          <p:cNvCxnSpPr/>
          <p:nvPr/>
        </p:nvCxnSpPr>
        <p:spPr>
          <a:xfrm>
            <a:off x="826376" y="1926102"/>
            <a:ext cx="2965939" cy="0"/>
          </a:xfrm>
          <a:prstGeom prst="line">
            <a:avLst/>
          </a:prstGeom>
          <a:ln w="19050">
            <a:solidFill>
              <a:srgbClr val="7A6B6B"/>
            </a:solidFill>
          </a:ln>
        </p:spPr>
        <p:style>
          <a:lnRef idx="1">
            <a:schemeClr val="dk1"/>
          </a:lnRef>
          <a:fillRef idx="0">
            <a:schemeClr val="dk1"/>
          </a:fillRef>
          <a:effectRef idx="0">
            <a:schemeClr val="dk1"/>
          </a:effectRef>
          <a:fontRef idx="minor">
            <a:schemeClr val="tx1"/>
          </a:fontRef>
        </p:style>
      </p:cxnSp>
      <p:sp>
        <p:nvSpPr>
          <p:cNvPr id="42" name="矩形 41"/>
          <p:cNvSpPr/>
          <p:nvPr/>
        </p:nvSpPr>
        <p:spPr>
          <a:xfrm flipH="1">
            <a:off x="826376" y="4288435"/>
            <a:ext cx="45720" cy="401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4" name="文本框 43"/>
          <p:cNvSpPr txBox="1"/>
          <p:nvPr/>
        </p:nvSpPr>
        <p:spPr>
          <a:xfrm>
            <a:off x="894898" y="4152233"/>
            <a:ext cx="2939883" cy="630942"/>
          </a:xfrm>
          <a:prstGeom prst="rect">
            <a:avLst/>
          </a:prstGeom>
          <a:noFill/>
        </p:spPr>
        <p:txBody>
          <a:bodyPr wrap="square">
            <a:spAutoFit/>
          </a:bodyPr>
          <a:lstStyle/>
          <a:p>
            <a:r>
              <a:rPr lang="zh-CN" altLang="en-US" sz="2000" dirty="0">
                <a:solidFill>
                  <a:schemeClr val="bg1">
                    <a:lumMod val="50000"/>
                  </a:schemeClr>
                </a:solidFill>
                <a:latin typeface="黑体" panose="02010609060101010101" charset="-122"/>
                <a:ea typeface="黑体" panose="02010609060101010101" charset="-122"/>
                <a:cs typeface="+mn-ea"/>
                <a:sym typeface="+mn-ea"/>
              </a:rPr>
              <a:t>六岁儿童 </a:t>
            </a:r>
            <a:r>
              <a:rPr lang="en-US" altLang="zh-CN" sz="3500" dirty="0">
                <a:solidFill>
                  <a:srgbClr val="00B050"/>
                </a:solidFill>
                <a:latin typeface="黑体" panose="02010609060101010101" charset="-122"/>
                <a:ea typeface="黑体" panose="02010609060101010101" charset="-122"/>
                <a:cs typeface="+mn-ea"/>
                <a:sym typeface="+mn-ea"/>
              </a:rPr>
              <a:t>14.5%</a:t>
            </a:r>
            <a:endParaRPr lang="zh-CN" altLang="en-US" sz="3500" dirty="0">
              <a:solidFill>
                <a:srgbClr val="00B050"/>
              </a:solidFill>
              <a:latin typeface="黑体" panose="02010609060101010101" charset="-122"/>
              <a:ea typeface="黑体" panose="02010609060101010101" charset="-122"/>
            </a:endParaRPr>
          </a:p>
        </p:txBody>
      </p:sp>
      <p:sp>
        <p:nvSpPr>
          <p:cNvPr id="45" name="矩形 44"/>
          <p:cNvSpPr/>
          <p:nvPr/>
        </p:nvSpPr>
        <p:spPr>
          <a:xfrm flipH="1">
            <a:off x="826376" y="5067181"/>
            <a:ext cx="45720" cy="401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6" name="文本框 45"/>
          <p:cNvSpPr txBox="1"/>
          <p:nvPr/>
        </p:nvSpPr>
        <p:spPr>
          <a:xfrm>
            <a:off x="894899" y="4930981"/>
            <a:ext cx="2595062" cy="629920"/>
          </a:xfrm>
          <a:prstGeom prst="rect">
            <a:avLst/>
          </a:prstGeom>
          <a:noFill/>
        </p:spPr>
        <p:txBody>
          <a:bodyPr wrap="square">
            <a:spAutoFit/>
          </a:bodyPr>
          <a:lstStyle/>
          <a:p>
            <a:r>
              <a:rPr lang="zh-CN" altLang="en-US" sz="2000" dirty="0">
                <a:solidFill>
                  <a:schemeClr val="bg1">
                    <a:lumMod val="50000"/>
                  </a:schemeClr>
                </a:solidFill>
                <a:latin typeface="黑体" panose="02010609060101010101" charset="-122"/>
                <a:ea typeface="黑体" panose="02010609060101010101" charset="-122"/>
                <a:cs typeface="+mn-ea"/>
                <a:sym typeface="+mn-ea"/>
              </a:rPr>
              <a:t>初中生 </a:t>
            </a:r>
            <a:r>
              <a:rPr lang="en-US" altLang="zh-CN" sz="2000" dirty="0">
                <a:solidFill>
                  <a:schemeClr val="bg1">
                    <a:lumMod val="50000"/>
                  </a:schemeClr>
                </a:solidFill>
                <a:latin typeface="黑体" panose="02010609060101010101" charset="-122"/>
                <a:ea typeface="黑体" panose="02010609060101010101" charset="-122"/>
                <a:cs typeface="+mn-ea"/>
                <a:sym typeface="+mn-ea"/>
              </a:rPr>
              <a:t>  </a:t>
            </a:r>
            <a:r>
              <a:rPr lang="en-US" altLang="zh-CN" sz="3500" b="1" dirty="0">
                <a:solidFill>
                  <a:srgbClr val="FF0000"/>
                </a:solidFill>
                <a:latin typeface="黑体" panose="02010609060101010101" charset="-122"/>
                <a:ea typeface="黑体" panose="02010609060101010101" charset="-122"/>
                <a:cs typeface="+mn-ea"/>
                <a:sym typeface="+mn-ea"/>
              </a:rPr>
              <a:t>71.6%</a:t>
            </a:r>
            <a:endParaRPr lang="zh-CN" altLang="en-US" sz="3500" b="1" dirty="0">
              <a:solidFill>
                <a:srgbClr val="FF0000"/>
              </a:solidFill>
              <a:latin typeface="黑体" panose="02010609060101010101" charset="-122"/>
              <a:ea typeface="黑体" panose="02010609060101010101" charset="-122"/>
            </a:endParaRPr>
          </a:p>
        </p:txBody>
      </p:sp>
      <p:sp>
        <p:nvSpPr>
          <p:cNvPr id="47" name="矩形 46"/>
          <p:cNvSpPr/>
          <p:nvPr/>
        </p:nvSpPr>
        <p:spPr>
          <a:xfrm flipH="1">
            <a:off x="3766259" y="4305007"/>
            <a:ext cx="45720" cy="401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8" name="文本框 47"/>
          <p:cNvSpPr txBox="1"/>
          <p:nvPr/>
        </p:nvSpPr>
        <p:spPr>
          <a:xfrm>
            <a:off x="3834781" y="4168805"/>
            <a:ext cx="2939883" cy="630942"/>
          </a:xfrm>
          <a:prstGeom prst="rect">
            <a:avLst/>
          </a:prstGeom>
          <a:noFill/>
        </p:spPr>
        <p:txBody>
          <a:bodyPr wrap="square">
            <a:spAutoFit/>
          </a:bodyPr>
          <a:lstStyle/>
          <a:p>
            <a:r>
              <a:rPr lang="zh-CN" altLang="en-US" sz="2000" dirty="0">
                <a:solidFill>
                  <a:schemeClr val="bg1">
                    <a:lumMod val="50000"/>
                  </a:schemeClr>
                </a:solidFill>
                <a:latin typeface="黑体" panose="02010609060101010101" charset="-122"/>
                <a:ea typeface="黑体" panose="02010609060101010101" charset="-122"/>
                <a:cs typeface="+mn-ea"/>
                <a:sym typeface="+mn-ea"/>
              </a:rPr>
              <a:t>小学生 </a:t>
            </a:r>
            <a:r>
              <a:rPr lang="en-US" altLang="zh-CN" sz="3500" dirty="0">
                <a:solidFill>
                  <a:srgbClr val="00B050"/>
                </a:solidFill>
                <a:latin typeface="黑体" panose="02010609060101010101" charset="-122"/>
                <a:ea typeface="黑体" panose="02010609060101010101" charset="-122"/>
                <a:cs typeface="+mn-ea"/>
                <a:sym typeface="+mn-ea"/>
              </a:rPr>
              <a:t>36.0%</a:t>
            </a:r>
            <a:endParaRPr lang="zh-CN" altLang="en-US" sz="3500" b="1" dirty="0">
              <a:solidFill>
                <a:srgbClr val="FF0000"/>
              </a:solidFill>
              <a:latin typeface="黑体" panose="02010609060101010101" charset="-122"/>
              <a:ea typeface="黑体" panose="02010609060101010101" charset="-122"/>
            </a:endParaRPr>
          </a:p>
        </p:txBody>
      </p:sp>
      <p:sp>
        <p:nvSpPr>
          <p:cNvPr id="51" name="矩形 50"/>
          <p:cNvSpPr/>
          <p:nvPr/>
        </p:nvSpPr>
        <p:spPr>
          <a:xfrm flipH="1">
            <a:off x="3766259" y="5065091"/>
            <a:ext cx="45720" cy="4013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2" name="文本框 51"/>
          <p:cNvSpPr txBox="1"/>
          <p:nvPr/>
        </p:nvSpPr>
        <p:spPr>
          <a:xfrm>
            <a:off x="3834781" y="4928889"/>
            <a:ext cx="2939883" cy="630942"/>
          </a:xfrm>
          <a:prstGeom prst="rect">
            <a:avLst/>
          </a:prstGeom>
          <a:noFill/>
        </p:spPr>
        <p:txBody>
          <a:bodyPr wrap="square">
            <a:spAutoFit/>
          </a:bodyPr>
          <a:lstStyle/>
          <a:p>
            <a:r>
              <a:rPr lang="zh-CN" altLang="en-US" sz="2000" dirty="0">
                <a:solidFill>
                  <a:schemeClr val="bg1">
                    <a:lumMod val="50000"/>
                  </a:schemeClr>
                </a:solidFill>
                <a:latin typeface="黑体" panose="02010609060101010101" charset="-122"/>
                <a:ea typeface="黑体" panose="02010609060101010101" charset="-122"/>
                <a:cs typeface="+mn-ea"/>
                <a:sym typeface="+mn-ea"/>
              </a:rPr>
              <a:t>高中生 </a:t>
            </a:r>
            <a:r>
              <a:rPr lang="en-US" altLang="zh-CN" sz="3500" b="1" dirty="0">
                <a:solidFill>
                  <a:srgbClr val="C00000"/>
                </a:solidFill>
                <a:latin typeface="黑体" panose="02010609060101010101" charset="-122"/>
                <a:ea typeface="黑体" panose="02010609060101010101" charset="-122"/>
                <a:cs typeface="+mn-ea"/>
                <a:sym typeface="+mn-ea"/>
              </a:rPr>
              <a:t>81.0%</a:t>
            </a:r>
            <a:endParaRPr lang="zh-CN" altLang="en-US" sz="3500" b="1" dirty="0">
              <a:solidFill>
                <a:srgbClr val="C00000"/>
              </a:solidFill>
              <a:latin typeface="黑体" panose="02010609060101010101" charset="-122"/>
              <a:ea typeface="黑体" panose="02010609060101010101" charset="-122"/>
            </a:endParaRPr>
          </a:p>
        </p:txBody>
      </p:sp>
      <p:sp>
        <p:nvSpPr>
          <p:cNvPr id="54" name="文本框 53"/>
          <p:cNvSpPr txBox="1"/>
          <p:nvPr/>
        </p:nvSpPr>
        <p:spPr>
          <a:xfrm>
            <a:off x="724897" y="2481626"/>
            <a:ext cx="5389955" cy="1601529"/>
          </a:xfrm>
          <a:prstGeom prst="rect">
            <a:avLst/>
          </a:prstGeom>
          <a:noFill/>
        </p:spPr>
        <p:txBody>
          <a:bodyPr wrap="square">
            <a:spAutoFit/>
          </a:bodyPr>
          <a:lstStyle/>
          <a:p>
            <a:pPr>
              <a:lnSpc>
                <a:spcPct val="150000"/>
              </a:lnSpc>
            </a:pPr>
            <a:r>
              <a:rPr lang="zh-CN" altLang="en-US" dirty="0">
                <a:solidFill>
                  <a:schemeClr val="bg1">
                    <a:lumMod val="50000"/>
                  </a:schemeClr>
                </a:solidFill>
                <a:latin typeface="+mj-ea"/>
                <a:ea typeface="+mj-ea"/>
                <a:cs typeface="+mn-ea"/>
              </a:rPr>
              <a:t>在数据上，</a:t>
            </a:r>
            <a:r>
              <a:rPr lang="zh-CN" altLang="en-US" b="1" dirty="0">
                <a:solidFill>
                  <a:schemeClr val="bg1">
                    <a:lumMod val="50000"/>
                  </a:schemeClr>
                </a:solidFill>
                <a:latin typeface="+mj-ea"/>
                <a:ea typeface="+mj-ea"/>
                <a:cs typeface="+mn-ea"/>
              </a:rPr>
              <a:t>我国近视人口高达</a:t>
            </a:r>
            <a:r>
              <a:rPr lang="en-US" altLang="zh-CN" b="1" dirty="0">
                <a:solidFill>
                  <a:srgbClr val="FF0000"/>
                </a:solidFill>
                <a:latin typeface="+mj-ea"/>
                <a:ea typeface="+mj-ea"/>
                <a:cs typeface="+mn-ea"/>
              </a:rPr>
              <a:t>7</a:t>
            </a:r>
            <a:r>
              <a:rPr lang="zh-CN" altLang="en-US" b="1" dirty="0">
                <a:solidFill>
                  <a:srgbClr val="FF0000"/>
                </a:solidFill>
                <a:latin typeface="+mj-ea"/>
                <a:ea typeface="+mj-ea"/>
                <a:cs typeface="+mn-ea"/>
              </a:rPr>
              <a:t>亿</a:t>
            </a:r>
            <a:r>
              <a:rPr lang="zh-CN" altLang="en-US" dirty="0">
                <a:solidFill>
                  <a:schemeClr val="bg1">
                    <a:lumMod val="50000"/>
                  </a:schemeClr>
                </a:solidFill>
                <a:latin typeface="+mj-ea"/>
                <a:ea typeface="+mj-ea"/>
                <a:cs typeface="+mn-ea"/>
              </a:rPr>
              <a:t>，儿童青少年总体</a:t>
            </a:r>
            <a:endParaRPr lang="en-US" altLang="zh-CN" dirty="0">
              <a:solidFill>
                <a:schemeClr val="bg1">
                  <a:lumMod val="50000"/>
                </a:schemeClr>
              </a:solidFill>
              <a:latin typeface="+mj-ea"/>
              <a:ea typeface="+mj-ea"/>
              <a:cs typeface="+mn-ea"/>
            </a:endParaRPr>
          </a:p>
          <a:p>
            <a:pPr>
              <a:lnSpc>
                <a:spcPct val="150000"/>
              </a:lnSpc>
            </a:pPr>
            <a:r>
              <a:rPr lang="zh-CN" altLang="en-US" dirty="0">
                <a:solidFill>
                  <a:schemeClr val="bg1">
                    <a:lumMod val="50000"/>
                  </a:schemeClr>
                </a:solidFill>
                <a:latin typeface="+mj-ea"/>
                <a:ea typeface="+mj-ea"/>
                <a:cs typeface="+mn-ea"/>
              </a:rPr>
              <a:t>近视率为</a:t>
            </a:r>
            <a:r>
              <a:rPr lang="en-US" altLang="zh-CN" dirty="0">
                <a:solidFill>
                  <a:schemeClr val="bg1">
                    <a:lumMod val="50000"/>
                  </a:schemeClr>
                </a:solidFill>
                <a:latin typeface="+mj-ea"/>
                <a:ea typeface="+mj-ea"/>
                <a:cs typeface="+mn-ea"/>
              </a:rPr>
              <a:t>52.7%</a:t>
            </a:r>
            <a:r>
              <a:rPr lang="zh-CN" altLang="en-US" dirty="0">
                <a:solidFill>
                  <a:schemeClr val="bg1">
                    <a:lumMod val="50000"/>
                  </a:schemeClr>
                </a:solidFill>
                <a:latin typeface="+mj-ea"/>
                <a:ea typeface="+mj-ea"/>
                <a:cs typeface="+mn-ea"/>
              </a:rPr>
              <a:t>，</a:t>
            </a:r>
            <a:r>
              <a:rPr lang="zh-CN" altLang="en-US" b="1" dirty="0">
                <a:solidFill>
                  <a:schemeClr val="bg1">
                    <a:lumMod val="50000"/>
                  </a:schemeClr>
                </a:solidFill>
                <a:latin typeface="+mj-ea"/>
                <a:ea typeface="+mj-ea"/>
                <a:cs typeface="+mn-ea"/>
              </a:rPr>
              <a:t>近视率居</a:t>
            </a:r>
            <a:r>
              <a:rPr lang="zh-CN" altLang="en-US" b="1" dirty="0">
                <a:solidFill>
                  <a:srgbClr val="FF0000"/>
                </a:solidFill>
                <a:latin typeface="+mj-ea"/>
                <a:ea typeface="+mj-ea"/>
                <a:cs typeface="+mn-ea"/>
              </a:rPr>
              <a:t>世界第一</a:t>
            </a:r>
            <a:endParaRPr lang="en-US" altLang="zh-CN" sz="1800" dirty="0">
              <a:solidFill>
                <a:schemeClr val="bg1">
                  <a:lumMod val="50000"/>
                </a:schemeClr>
              </a:solidFill>
              <a:cs typeface="+mn-ea"/>
              <a:sym typeface="+mn-ea"/>
            </a:endParaRPr>
          </a:p>
          <a:p>
            <a:pPr>
              <a:lnSpc>
                <a:spcPct val="300000"/>
              </a:lnSpc>
            </a:pPr>
            <a:r>
              <a:rPr lang="zh-CN" altLang="en-US" sz="1800" dirty="0">
                <a:solidFill>
                  <a:schemeClr val="bg1">
                    <a:lumMod val="50000"/>
                  </a:schemeClr>
                </a:solidFill>
                <a:cs typeface="+mn-ea"/>
                <a:sym typeface="+mn-ea"/>
              </a:rPr>
              <a:t>国家卫健委公开近视率数据：</a:t>
            </a:r>
            <a:endParaRPr lang="zh-CN" altLang="en-US" b="1" dirty="0">
              <a:solidFill>
                <a:schemeClr val="bg1">
                  <a:lumMod val="50000"/>
                </a:schemeClr>
              </a:solidFill>
              <a:latin typeface="+mj-ea"/>
              <a:ea typeface="+mj-ea"/>
              <a:cs typeface="+mn-ea"/>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5550" y="1236014"/>
            <a:ext cx="3626300" cy="1841480"/>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p:cNvSpPr txBox="1"/>
          <p:nvPr/>
        </p:nvSpPr>
        <p:spPr>
          <a:xfrm>
            <a:off x="1120497" y="5937780"/>
            <a:ext cx="4731322" cy="429895"/>
          </a:xfrm>
          <a:prstGeom prst="rect">
            <a:avLst/>
          </a:prstGeom>
          <a:noFill/>
        </p:spPr>
        <p:txBody>
          <a:bodyPr wrap="square">
            <a:spAutoFit/>
          </a:bodyPr>
          <a:lstStyle/>
          <a:p>
            <a:r>
              <a:rPr lang="zh-CN" altLang="en-US" sz="2200" b="1" dirty="0">
                <a:solidFill>
                  <a:srgbClr val="C00000"/>
                </a:solidFill>
                <a:cs typeface="+mn-ea"/>
                <a:sym typeface="+mn-ea"/>
              </a:rPr>
              <a:t>未成年人近视发病年龄</a:t>
            </a:r>
            <a:r>
              <a:rPr lang="zh-CN" altLang="en-US" sz="2200" b="1" dirty="0">
                <a:solidFill>
                  <a:srgbClr val="C00000"/>
                </a:solidFill>
                <a:cs typeface="+mn-ea"/>
                <a:sym typeface="+mn-ea"/>
              </a:rPr>
              <a:t>呈现提前趋势</a:t>
            </a:r>
            <a:endParaRPr lang="zh-CN" altLang="en-US" sz="2200" dirty="0">
              <a:solidFill>
                <a:srgbClr val="C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86360" y="758209"/>
            <a:ext cx="4896865" cy="6286297"/>
          </a:xfrm>
          <a:custGeom>
            <a:avLst/>
            <a:gdLst>
              <a:gd name="connsiteX0" fmla="*/ 0 w 4034050"/>
              <a:gd name="connsiteY0" fmla="*/ 2017025 h 4034050"/>
              <a:gd name="connsiteX1" fmla="*/ 2017025 w 4034050"/>
              <a:gd name="connsiteY1" fmla="*/ 0 h 4034050"/>
              <a:gd name="connsiteX2" fmla="*/ 4034050 w 4034050"/>
              <a:gd name="connsiteY2" fmla="*/ 2017025 h 4034050"/>
              <a:gd name="connsiteX3" fmla="*/ 2017025 w 4034050"/>
              <a:gd name="connsiteY3" fmla="*/ 4034050 h 4034050"/>
              <a:gd name="connsiteX4" fmla="*/ 0 w 4034050"/>
              <a:gd name="connsiteY4" fmla="*/ 2017025 h 4034050"/>
              <a:gd name="connsiteX0-1" fmla="*/ 14506 w 4048556"/>
              <a:gd name="connsiteY0-2" fmla="*/ 2105925 h 4122950"/>
              <a:gd name="connsiteX1-3" fmla="*/ 1434631 w 4048556"/>
              <a:gd name="connsiteY1-4" fmla="*/ 0 h 4122950"/>
              <a:gd name="connsiteX2-5" fmla="*/ 4048556 w 4048556"/>
              <a:gd name="connsiteY2-6" fmla="*/ 2105925 h 4122950"/>
              <a:gd name="connsiteX3-7" fmla="*/ 2031531 w 4048556"/>
              <a:gd name="connsiteY3-8" fmla="*/ 4122950 h 4122950"/>
              <a:gd name="connsiteX4-9" fmla="*/ 14506 w 4048556"/>
              <a:gd name="connsiteY4-10" fmla="*/ 2105925 h 4122950"/>
              <a:gd name="connsiteX0-11" fmla="*/ 8155 w 4143805"/>
              <a:gd name="connsiteY0-12" fmla="*/ 2110969 h 4144241"/>
              <a:gd name="connsiteX1-13" fmla="*/ 1428280 w 4143805"/>
              <a:gd name="connsiteY1-14" fmla="*/ 5044 h 4144241"/>
              <a:gd name="connsiteX2-15" fmla="*/ 4143805 w 4143805"/>
              <a:gd name="connsiteY2-16" fmla="*/ 2733269 h 4144241"/>
              <a:gd name="connsiteX3-17" fmla="*/ 2025180 w 4143805"/>
              <a:gd name="connsiteY3-18" fmla="*/ 4127994 h 4144241"/>
              <a:gd name="connsiteX4-19" fmla="*/ 8155 w 4143805"/>
              <a:gd name="connsiteY4-20" fmla="*/ 2110969 h 4144241"/>
              <a:gd name="connsiteX0-21" fmla="*/ 1510 w 4137160"/>
              <a:gd name="connsiteY0-22" fmla="*/ 2111083 h 4355543"/>
              <a:gd name="connsiteX1-23" fmla="*/ 1421635 w 4137160"/>
              <a:gd name="connsiteY1-24" fmla="*/ 5158 h 4355543"/>
              <a:gd name="connsiteX2-25" fmla="*/ 4137160 w 4137160"/>
              <a:gd name="connsiteY2-26" fmla="*/ 2733383 h 4355543"/>
              <a:gd name="connsiteX3-27" fmla="*/ 1662935 w 4137160"/>
              <a:gd name="connsiteY3-28" fmla="*/ 4344008 h 4355543"/>
              <a:gd name="connsiteX4-29" fmla="*/ 1510 w 4137160"/>
              <a:gd name="connsiteY4-30" fmla="*/ 2111083 h 4355543"/>
              <a:gd name="connsiteX0-31" fmla="*/ 22437 w 4158087"/>
              <a:gd name="connsiteY0-32" fmla="*/ 1765416 h 4009876"/>
              <a:gd name="connsiteX1-33" fmla="*/ 2877662 w 4158087"/>
              <a:gd name="connsiteY1-34" fmla="*/ 6322 h 4009876"/>
              <a:gd name="connsiteX2-35" fmla="*/ 4158087 w 4158087"/>
              <a:gd name="connsiteY2-36" fmla="*/ 2387716 h 4009876"/>
              <a:gd name="connsiteX3-37" fmla="*/ 1683862 w 4158087"/>
              <a:gd name="connsiteY3-38" fmla="*/ 3998341 h 4009876"/>
              <a:gd name="connsiteX4-39" fmla="*/ 22437 w 4158087"/>
              <a:gd name="connsiteY4-40" fmla="*/ 1765416 h 4009876"/>
              <a:gd name="connsiteX0-41" fmla="*/ 23219 w 4438269"/>
              <a:gd name="connsiteY0-42" fmla="*/ 1774377 h 4052563"/>
              <a:gd name="connsiteX1-43" fmla="*/ 2878444 w 4438269"/>
              <a:gd name="connsiteY1-44" fmla="*/ 15283 h 4052563"/>
              <a:gd name="connsiteX2-45" fmla="*/ 4438269 w 4438269"/>
              <a:gd name="connsiteY2-46" fmla="*/ 2783836 h 4052563"/>
              <a:gd name="connsiteX3-47" fmla="*/ 1684644 w 4438269"/>
              <a:gd name="connsiteY3-48" fmla="*/ 4007302 h 4052563"/>
              <a:gd name="connsiteX4-49" fmla="*/ 23219 w 4438269"/>
              <a:gd name="connsiteY4-50" fmla="*/ 1774377 h 4052563"/>
              <a:gd name="connsiteX0-51" fmla="*/ 24615 w 4896865"/>
              <a:gd name="connsiteY0-52" fmla="*/ 1759303 h 3992452"/>
              <a:gd name="connsiteX1-53" fmla="*/ 2879840 w 4896865"/>
              <a:gd name="connsiteY1-54" fmla="*/ 209 h 3992452"/>
              <a:gd name="connsiteX2-55" fmla="*/ 4896865 w 4896865"/>
              <a:gd name="connsiteY2-56" fmla="*/ 1865391 h 3992452"/>
              <a:gd name="connsiteX3-57" fmla="*/ 1686040 w 4896865"/>
              <a:gd name="connsiteY3-58" fmla="*/ 3992228 h 3992452"/>
              <a:gd name="connsiteX4-59" fmla="*/ 24615 w 4896865"/>
              <a:gd name="connsiteY4-60" fmla="*/ 1759303 h 39924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96865" h="3992452">
                <a:moveTo>
                  <a:pt x="24615" y="1759303"/>
                </a:moveTo>
                <a:cubicBezTo>
                  <a:pt x="223582" y="1093967"/>
                  <a:pt x="2067799" y="-17472"/>
                  <a:pt x="2879840" y="209"/>
                </a:cubicBezTo>
                <a:cubicBezTo>
                  <a:pt x="3691881" y="17890"/>
                  <a:pt x="4896865" y="751419"/>
                  <a:pt x="4896865" y="1865391"/>
                </a:cubicBezTo>
                <a:cubicBezTo>
                  <a:pt x="4896865" y="2979363"/>
                  <a:pt x="2498081" y="4009909"/>
                  <a:pt x="1686040" y="3992228"/>
                </a:cubicBezTo>
                <a:cubicBezTo>
                  <a:pt x="873999" y="3974547"/>
                  <a:pt x="-174352" y="2424639"/>
                  <a:pt x="24615" y="1759303"/>
                </a:cubicBezTo>
                <a:close/>
              </a:path>
            </a:pathLst>
          </a:custGeom>
          <a:solidFill>
            <a:srgbClr val="DEE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26"/>
          <p:cNvSpPr txBox="1"/>
          <p:nvPr/>
        </p:nvSpPr>
        <p:spPr bwMode="auto">
          <a:xfrm>
            <a:off x="5703458" y="1965455"/>
            <a:ext cx="6158342" cy="2217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zh-CN" altLang="en-US" dirty="0">
                <a:solidFill>
                  <a:schemeClr val="bg1">
                    <a:lumMod val="50000"/>
                  </a:schemeClr>
                </a:solidFill>
                <a:cs typeface="+mn-ea"/>
                <a:sym typeface="+mn-ea"/>
              </a:rPr>
              <a:t>在政策上，</a:t>
            </a:r>
            <a:r>
              <a:rPr lang="en-US" altLang="zh-CN" dirty="0">
                <a:solidFill>
                  <a:schemeClr val="bg1">
                    <a:lumMod val="50000"/>
                  </a:schemeClr>
                </a:solidFill>
                <a:cs typeface="+mn-ea"/>
                <a:sym typeface="+mn-ea"/>
              </a:rPr>
              <a:t>2021年</a:t>
            </a:r>
            <a:r>
              <a:rPr lang="zh-CN" altLang="en-US" dirty="0">
                <a:solidFill>
                  <a:schemeClr val="bg1">
                    <a:lumMod val="50000"/>
                  </a:schemeClr>
                </a:solidFill>
                <a:cs typeface="+mn-ea"/>
                <a:sym typeface="+mn-ea"/>
              </a:rPr>
              <a:t>教育部、中央宣传部等 15 个部门合力推进</a:t>
            </a:r>
            <a:r>
              <a:rPr lang="en-US" altLang="zh-CN" dirty="0">
                <a:solidFill>
                  <a:schemeClr val="bg1">
                    <a:lumMod val="50000"/>
                  </a:schemeClr>
                </a:solidFill>
                <a:cs typeface="+mn-ea"/>
                <a:sym typeface="+mn-ea"/>
              </a:rPr>
              <a:t>《</a:t>
            </a:r>
            <a:r>
              <a:rPr lang="zh-CN" altLang="en-US" dirty="0">
                <a:solidFill>
                  <a:schemeClr val="bg1">
                    <a:lumMod val="50000"/>
                  </a:schemeClr>
                </a:solidFill>
                <a:cs typeface="+mn-ea"/>
                <a:sym typeface="+mn-ea"/>
              </a:rPr>
              <a:t>儿童青少年近视防控光明行动工作方案 （</a:t>
            </a:r>
            <a:r>
              <a:rPr lang="en-US" altLang="zh-CN" dirty="0">
                <a:solidFill>
                  <a:schemeClr val="bg1">
                    <a:lumMod val="50000"/>
                  </a:schemeClr>
                </a:solidFill>
                <a:cs typeface="+mn-ea"/>
                <a:sym typeface="+mn-ea"/>
              </a:rPr>
              <a:t>2021—2025 </a:t>
            </a:r>
            <a:r>
              <a:rPr lang="zh-CN" altLang="en-US" dirty="0">
                <a:solidFill>
                  <a:schemeClr val="bg1">
                    <a:lumMod val="50000"/>
                  </a:schemeClr>
                </a:solidFill>
                <a:cs typeface="+mn-ea"/>
                <a:sym typeface="+mn-ea"/>
              </a:rPr>
              <a:t>年）</a:t>
            </a:r>
            <a:r>
              <a:rPr lang="en-US" altLang="zh-CN" dirty="0">
                <a:solidFill>
                  <a:schemeClr val="bg1">
                    <a:lumMod val="50000"/>
                  </a:schemeClr>
                </a:solidFill>
                <a:cs typeface="+mn-ea"/>
                <a:sym typeface="+mn-ea"/>
              </a:rPr>
              <a:t>》</a:t>
            </a:r>
            <a:r>
              <a:rPr lang="zh-CN" altLang="en-US" dirty="0">
                <a:solidFill>
                  <a:schemeClr val="bg1">
                    <a:lumMod val="50000"/>
                  </a:schemeClr>
                </a:solidFill>
                <a:cs typeface="+mn-ea"/>
                <a:sym typeface="+mn-ea"/>
              </a:rPr>
              <a:t>，综合防控儿童青少年近视工作，其中重点要求</a:t>
            </a:r>
            <a:r>
              <a:rPr lang="zh-CN" altLang="en-US" b="1" dirty="0">
                <a:solidFill>
                  <a:schemeClr val="bg1">
                    <a:lumMod val="50000"/>
                  </a:schemeClr>
                </a:solidFill>
                <a:cs typeface="+mn-ea"/>
                <a:sym typeface="+mn-ea"/>
              </a:rPr>
              <a:t>落实视觉健康监测、提升专业指导和矫正质量、加强视力健康教育等八个专项行动。 </a:t>
            </a:r>
            <a:endParaRPr lang="zh-CN" altLang="en-US" b="1" dirty="0">
              <a:solidFill>
                <a:schemeClr val="bg1">
                  <a:lumMod val="50000"/>
                </a:schemeClr>
              </a:solidFill>
              <a:cs typeface="+mn-ea"/>
              <a:sym typeface="+mn-ea"/>
            </a:endParaRPr>
          </a:p>
          <a:p>
            <a:pPr>
              <a:lnSpc>
                <a:spcPct val="150000"/>
              </a:lnSpc>
            </a:pPr>
            <a:endParaRPr lang="en-US" altLang="zh-CN" dirty="0">
              <a:solidFill>
                <a:schemeClr val="bg1">
                  <a:lumMod val="50000"/>
                </a:schemeClr>
              </a:solidFill>
              <a:cs typeface="+mn-ea"/>
              <a:sym typeface="+mn-ea"/>
            </a:endParaRPr>
          </a:p>
          <a:p>
            <a:pPr>
              <a:lnSpc>
                <a:spcPct val="150000"/>
              </a:lnSpc>
            </a:pPr>
            <a:r>
              <a:rPr lang="zh-CN" altLang="en-US" dirty="0">
                <a:solidFill>
                  <a:schemeClr val="bg1">
                    <a:lumMod val="50000"/>
                  </a:schemeClr>
                </a:solidFill>
                <a:cs typeface="+mn-ea"/>
                <a:sym typeface="Arial" panose="020B0604020202020204" pitchFamily="34" charset="0"/>
              </a:rPr>
              <a:t>同</a:t>
            </a:r>
            <a:r>
              <a:rPr lang="en-US" altLang="zh-CN" dirty="0">
                <a:solidFill>
                  <a:schemeClr val="bg1">
                    <a:lumMod val="50000"/>
                  </a:schemeClr>
                </a:solidFill>
                <a:cs typeface="+mn-ea"/>
                <a:sym typeface="Arial" panose="020B0604020202020204" pitchFamily="34" charset="0"/>
              </a:rPr>
              <a:t>年</a:t>
            </a:r>
            <a:r>
              <a:rPr lang="zh-CN" altLang="en-US" dirty="0">
                <a:solidFill>
                  <a:schemeClr val="bg1">
                    <a:lumMod val="50000"/>
                  </a:schemeClr>
                </a:solidFill>
                <a:cs typeface="+mn-ea"/>
                <a:sym typeface="Arial" panose="020B0604020202020204" pitchFamily="34" charset="0"/>
              </a:rPr>
              <a:t>，教育部印发</a:t>
            </a:r>
            <a:r>
              <a:rPr lang="en-US" altLang="zh-CN" dirty="0">
                <a:solidFill>
                  <a:schemeClr val="bg1">
                    <a:lumMod val="50000"/>
                  </a:schemeClr>
                </a:solidFill>
                <a:cs typeface="+mn-ea"/>
                <a:sym typeface="Arial" panose="020B0604020202020204" pitchFamily="34" charset="0"/>
              </a:rPr>
              <a:t>《</a:t>
            </a:r>
            <a:r>
              <a:rPr lang="zh-CN" altLang="en-US" dirty="0">
                <a:solidFill>
                  <a:schemeClr val="bg1">
                    <a:lumMod val="50000"/>
                  </a:schemeClr>
                </a:solidFill>
                <a:cs typeface="+mn-ea"/>
                <a:sym typeface="Arial" panose="020B0604020202020204" pitchFamily="34" charset="0"/>
              </a:rPr>
              <a:t>关于开展</a:t>
            </a:r>
            <a:r>
              <a:rPr lang="en-US" altLang="zh-CN" dirty="0">
                <a:solidFill>
                  <a:schemeClr val="bg1">
                    <a:lumMod val="50000"/>
                  </a:schemeClr>
                </a:solidFill>
                <a:cs typeface="+mn-ea"/>
                <a:sym typeface="Arial" panose="020B0604020202020204" pitchFamily="34" charset="0"/>
              </a:rPr>
              <a:t>2022</a:t>
            </a:r>
            <a:r>
              <a:rPr lang="zh-CN" altLang="en-US" dirty="0">
                <a:solidFill>
                  <a:schemeClr val="bg1">
                    <a:lumMod val="50000"/>
                  </a:schemeClr>
                </a:solidFill>
                <a:cs typeface="+mn-ea"/>
                <a:sym typeface="Arial" panose="020B0604020202020204" pitchFamily="34" charset="0"/>
              </a:rPr>
              <a:t>年春季学期中小学生视力监测主要信息报送工作的通知</a:t>
            </a:r>
            <a:r>
              <a:rPr lang="en-US" altLang="zh-CN" dirty="0">
                <a:solidFill>
                  <a:schemeClr val="bg1">
                    <a:lumMod val="50000"/>
                  </a:schemeClr>
                </a:solidFill>
                <a:cs typeface="+mn-ea"/>
                <a:sym typeface="Arial" panose="020B0604020202020204" pitchFamily="34" charset="0"/>
              </a:rPr>
              <a:t>》</a:t>
            </a:r>
            <a:r>
              <a:rPr lang="zh-CN" altLang="en-US" dirty="0">
                <a:solidFill>
                  <a:schemeClr val="bg1">
                    <a:lumMod val="50000"/>
                  </a:schemeClr>
                </a:solidFill>
                <a:cs typeface="+mn-ea"/>
                <a:sym typeface="Arial" panose="020B0604020202020204" pitchFamily="34" charset="0"/>
              </a:rPr>
              <a:t>。要求从 </a:t>
            </a:r>
            <a:r>
              <a:rPr lang="en-US" altLang="zh-CN" dirty="0">
                <a:solidFill>
                  <a:schemeClr val="bg1">
                    <a:lumMod val="50000"/>
                  </a:schemeClr>
                </a:solidFill>
                <a:cs typeface="+mn-ea"/>
                <a:sym typeface="Arial" panose="020B0604020202020204" pitchFamily="34" charset="0"/>
              </a:rPr>
              <a:t>2021 </a:t>
            </a:r>
            <a:r>
              <a:rPr lang="zh-CN" altLang="en-US" dirty="0">
                <a:solidFill>
                  <a:schemeClr val="bg1">
                    <a:lumMod val="50000"/>
                  </a:schemeClr>
                </a:solidFill>
                <a:cs typeface="+mn-ea"/>
                <a:sym typeface="Arial" panose="020B0604020202020204" pitchFamily="34" charset="0"/>
              </a:rPr>
              <a:t>年秋季学期开始，全国中小学校</a:t>
            </a:r>
            <a:r>
              <a:rPr lang="zh-CN" altLang="en-US" b="1" dirty="0">
                <a:solidFill>
                  <a:schemeClr val="bg1">
                    <a:lumMod val="50000"/>
                  </a:schemeClr>
                </a:solidFill>
                <a:cs typeface="+mn-ea"/>
                <a:sym typeface="Arial" panose="020B0604020202020204" pitchFamily="34" charset="0"/>
              </a:rPr>
              <a:t>每年需两次报送视力监测主要信息</a:t>
            </a:r>
            <a:r>
              <a:rPr lang="zh-CN" altLang="en-US" dirty="0">
                <a:solidFill>
                  <a:schemeClr val="bg1">
                    <a:lumMod val="50000"/>
                  </a:schemeClr>
                </a:solidFill>
                <a:cs typeface="+mn-ea"/>
                <a:sym typeface="Arial" panose="020B0604020202020204" pitchFamily="34" charset="0"/>
              </a:rPr>
              <a:t>。</a:t>
            </a:r>
            <a:endParaRPr lang="en-US" altLang="zh-CN" dirty="0">
              <a:solidFill>
                <a:schemeClr val="bg1">
                  <a:lumMod val="50000"/>
                </a:schemeClr>
              </a:solidFill>
              <a:cs typeface="+mn-ea"/>
              <a:sym typeface="Arial" panose="020B0604020202020204" pitchFamily="34" charset="0"/>
            </a:endParaRPr>
          </a:p>
        </p:txBody>
      </p:sp>
      <p:sp>
        <p:nvSpPr>
          <p:cNvPr id="15" name="文本框 14"/>
          <p:cNvSpPr txBox="1"/>
          <p:nvPr/>
        </p:nvSpPr>
        <p:spPr>
          <a:xfrm>
            <a:off x="4810505" y="1216048"/>
            <a:ext cx="3563815" cy="584775"/>
          </a:xfrm>
          <a:prstGeom prst="rect">
            <a:avLst/>
          </a:prstGeom>
          <a:noFill/>
        </p:spPr>
        <p:txBody>
          <a:bodyPr wrap="square" rtlCol="0">
            <a:spAutoFit/>
          </a:bodyPr>
          <a:lstStyle>
            <a:defPPr>
              <a:defRPr lang="zh-CN"/>
            </a:defPPr>
            <a:lvl1pPr algn="ctr">
              <a:defRPr sz="2800" b="1" spc="100">
                <a:solidFill>
                  <a:schemeClr val="bg1">
                    <a:lumMod val="50000"/>
                  </a:schemeClr>
                </a:solidFill>
                <a:effectLst/>
                <a:uFillTx/>
                <a:latin typeface="Arial" panose="020B0604020202020204"/>
                <a:ea typeface="微软雅黑" panose="020B0503020204020204" pitchFamily="34" charset="-122"/>
                <a:cs typeface="汉仪君黑-45简" panose="020B0604020202020204" charset="-122"/>
              </a:defRPr>
            </a:lvl1pPr>
          </a:lstStyle>
          <a:p>
            <a:r>
              <a:rPr lang="zh-CN" altLang="en-US" sz="3200" dirty="0">
                <a:solidFill>
                  <a:srgbClr val="7A6B6B"/>
                </a:solidFill>
                <a:latin typeface="更纱黑体 SC Light" panose="02000400000000000000" pitchFamily="2" charset="-122"/>
                <a:ea typeface="更纱黑体 SC Light" panose="02000400000000000000" pitchFamily="2" charset="-122"/>
                <a:cs typeface="更纱黑体 SC Light" panose="02000400000000000000" pitchFamily="2" charset="-122"/>
                <a:sym typeface="+mn-lt"/>
              </a:rPr>
              <a:t>政策分析</a:t>
            </a:r>
            <a:endParaRPr lang="zh-CN" altLang="en-US" sz="3200" dirty="0">
              <a:solidFill>
                <a:srgbClr val="7A6B6B"/>
              </a:solidFill>
              <a:latin typeface="更纱黑体 SC Light" panose="02000400000000000000" pitchFamily="2" charset="-122"/>
              <a:ea typeface="更纱黑体 SC Light" panose="02000400000000000000" pitchFamily="2" charset="-122"/>
              <a:cs typeface="更纱黑体 SC Light" panose="02000400000000000000" pitchFamily="2" charset="-122"/>
              <a:sym typeface="+mn-lt"/>
            </a:endParaRPr>
          </a:p>
        </p:txBody>
      </p:sp>
      <p:cxnSp>
        <p:nvCxnSpPr>
          <p:cNvPr id="16" name="直接连接符 15"/>
          <p:cNvCxnSpPr/>
          <p:nvPr/>
        </p:nvCxnSpPr>
        <p:spPr>
          <a:xfrm>
            <a:off x="5804938" y="1834662"/>
            <a:ext cx="2965939" cy="0"/>
          </a:xfrm>
          <a:prstGeom prst="line">
            <a:avLst/>
          </a:prstGeom>
          <a:ln w="19050">
            <a:solidFill>
              <a:srgbClr val="7A6B6B"/>
            </a:solidFill>
          </a:ln>
        </p:spPr>
        <p:style>
          <a:lnRef idx="1">
            <a:schemeClr val="dk1"/>
          </a:lnRef>
          <a:fillRef idx="0">
            <a:schemeClr val="dk1"/>
          </a:fillRef>
          <a:effectRef idx="0">
            <a:schemeClr val="dk1"/>
          </a:effectRef>
          <a:fontRef idx="minor">
            <a:schemeClr val="tx1"/>
          </a:fontRef>
        </p:style>
      </p:cxnSp>
      <p:sp>
        <p:nvSpPr>
          <p:cNvPr id="21" name="矩形 20"/>
          <p:cNvSpPr/>
          <p:nvPr/>
        </p:nvSpPr>
        <p:spPr>
          <a:xfrm>
            <a:off x="849461" y="1074445"/>
            <a:ext cx="3702964" cy="217358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2" name="图片 4"/>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l="3827" t="5412"/>
          <a:stretch>
            <a:fillRect/>
          </a:stretch>
        </p:blipFill>
        <p:spPr>
          <a:xfrm>
            <a:off x="898991" y="1216192"/>
            <a:ext cx="3713480" cy="2016593"/>
          </a:xfrm>
          <a:prstGeom prst="rect">
            <a:avLst/>
          </a:prstGeom>
        </p:spPr>
      </p:pic>
      <p:sp>
        <p:nvSpPr>
          <p:cNvPr id="25" name="矩形 24"/>
          <p:cNvSpPr/>
          <p:nvPr/>
        </p:nvSpPr>
        <p:spPr>
          <a:xfrm>
            <a:off x="849461" y="3837965"/>
            <a:ext cx="3702964" cy="217358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6" name="图片 25" descr="C:\Users\exile\Desktop\微信图片_20230603145846.png微信图片_20230603145846"/>
          <p:cNvPicPr>
            <a:picLocks noChangeAspect="1"/>
          </p:cNvPicPr>
          <p:nvPr>
            <p:custDataLst>
              <p:tags r:id="rId3"/>
            </p:custDataLst>
          </p:nvPr>
        </p:nvPicPr>
        <p:blipFill>
          <a:blip r:embed="rId4"/>
          <a:srcRect/>
          <a:stretch>
            <a:fillRect/>
          </a:stretch>
        </p:blipFill>
        <p:spPr>
          <a:xfrm>
            <a:off x="899160" y="3864185"/>
            <a:ext cx="3544223" cy="2064555"/>
          </a:xfrm>
          <a:prstGeom prst="rect">
            <a:avLst/>
          </a:prstGeom>
        </p:spPr>
      </p:pic>
      <p:sp>
        <p:nvSpPr>
          <p:cNvPr id="27" name="文本框 26"/>
          <p:cNvSpPr txBox="1"/>
          <p:nvPr>
            <p:custDataLst>
              <p:tags r:id="rId5"/>
            </p:custDataLst>
          </p:nvPr>
        </p:nvSpPr>
        <p:spPr>
          <a:xfrm>
            <a:off x="399885" y="3283733"/>
            <a:ext cx="4822825" cy="280528"/>
          </a:xfrm>
          <a:prstGeom prst="rect">
            <a:avLst/>
          </a:prstGeom>
          <a:noFill/>
        </p:spPr>
        <p:txBody>
          <a:bodyPr wrap="square" rtlCol="0"/>
          <a:lstStyle/>
          <a:p>
            <a:pPr>
              <a:lnSpc>
                <a:spcPct val="120000"/>
              </a:lnSpc>
            </a:pPr>
            <a:r>
              <a:rPr lang="en-US" altLang="zh-CN" sz="1200" b="1" dirty="0">
                <a:solidFill>
                  <a:srgbClr val="7A6B6B"/>
                </a:solidFill>
                <a:latin typeface="+mn-ea"/>
                <a:cs typeface="+mn-ea"/>
                <a:sym typeface="+mn-ea"/>
              </a:rPr>
              <a:t>《</a:t>
            </a:r>
            <a:r>
              <a:rPr lang="zh-CN" altLang="en-US" sz="1200" b="1" dirty="0">
                <a:solidFill>
                  <a:srgbClr val="7A6B6B"/>
                </a:solidFill>
                <a:latin typeface="+mn-ea"/>
                <a:cs typeface="+mn-ea"/>
                <a:sym typeface="+mn-ea"/>
              </a:rPr>
              <a:t>儿童青少年近视防控光明行动工作方案 （</a:t>
            </a:r>
            <a:r>
              <a:rPr lang="en-US" altLang="zh-CN" sz="1200" b="1" dirty="0">
                <a:solidFill>
                  <a:srgbClr val="7A6B6B"/>
                </a:solidFill>
                <a:latin typeface="+mn-ea"/>
                <a:cs typeface="+mn-ea"/>
                <a:sym typeface="+mn-ea"/>
              </a:rPr>
              <a:t>2021—2025 </a:t>
            </a:r>
            <a:r>
              <a:rPr lang="zh-CN" altLang="en-US" sz="1200" b="1" dirty="0">
                <a:solidFill>
                  <a:srgbClr val="7A6B6B"/>
                </a:solidFill>
                <a:latin typeface="+mn-ea"/>
                <a:cs typeface="+mn-ea"/>
                <a:sym typeface="+mn-ea"/>
              </a:rPr>
              <a:t>年）</a:t>
            </a:r>
            <a:r>
              <a:rPr lang="en-US" altLang="zh-CN" sz="1200" b="1" dirty="0">
                <a:solidFill>
                  <a:srgbClr val="7A6B6B"/>
                </a:solidFill>
                <a:latin typeface="+mn-ea"/>
                <a:cs typeface="+mn-ea"/>
                <a:sym typeface="+mn-ea"/>
              </a:rPr>
              <a:t>》</a:t>
            </a:r>
            <a:endParaRPr lang="zh-CN" altLang="en-US" sz="1200" b="1" dirty="0">
              <a:solidFill>
                <a:srgbClr val="7A6B6B"/>
              </a:solidFill>
              <a:latin typeface="+mn-ea"/>
              <a:cs typeface="+mn-ea"/>
              <a:sym typeface="Arial" panose="020B0604020202020204" pitchFamily="34" charset="0"/>
            </a:endParaRPr>
          </a:p>
        </p:txBody>
      </p:sp>
      <p:sp>
        <p:nvSpPr>
          <p:cNvPr id="28" name="文本框 27"/>
          <p:cNvSpPr txBox="1"/>
          <p:nvPr>
            <p:custDataLst>
              <p:tags r:id="rId6"/>
            </p:custDataLst>
          </p:nvPr>
        </p:nvSpPr>
        <p:spPr>
          <a:xfrm>
            <a:off x="259858" y="6045385"/>
            <a:ext cx="5102881" cy="280528"/>
          </a:xfrm>
          <a:prstGeom prst="rect">
            <a:avLst/>
          </a:prstGeom>
          <a:noFill/>
        </p:spPr>
        <p:txBody>
          <a:bodyPr wrap="square" rtlCol="0"/>
          <a:lstStyle/>
          <a:p>
            <a:pPr>
              <a:lnSpc>
                <a:spcPct val="120000"/>
              </a:lnSpc>
            </a:pPr>
            <a:r>
              <a:rPr lang="en-US" altLang="zh-CN" sz="1200" b="1" dirty="0">
                <a:solidFill>
                  <a:srgbClr val="7A6B6B"/>
                </a:solidFill>
                <a:latin typeface="+mn-ea"/>
                <a:cs typeface="+mn-ea"/>
                <a:sym typeface="Arial" panose="020B0604020202020204" pitchFamily="34" charset="0"/>
              </a:rPr>
              <a:t>《</a:t>
            </a:r>
            <a:r>
              <a:rPr lang="zh-CN" altLang="en-US" sz="1200" b="1" dirty="0">
                <a:solidFill>
                  <a:srgbClr val="7A6B6B"/>
                </a:solidFill>
                <a:latin typeface="+mn-ea"/>
                <a:cs typeface="+mn-ea"/>
                <a:sym typeface="Arial" panose="020B0604020202020204" pitchFamily="34" charset="0"/>
              </a:rPr>
              <a:t>关于开展</a:t>
            </a:r>
            <a:r>
              <a:rPr lang="en-US" altLang="zh-CN" sz="1200" b="1" dirty="0">
                <a:solidFill>
                  <a:srgbClr val="7A6B6B"/>
                </a:solidFill>
                <a:latin typeface="+mn-ea"/>
                <a:cs typeface="+mn-ea"/>
                <a:sym typeface="Arial" panose="020B0604020202020204" pitchFamily="34" charset="0"/>
              </a:rPr>
              <a:t>2022</a:t>
            </a:r>
            <a:r>
              <a:rPr lang="zh-CN" altLang="en-US" sz="1200" b="1" dirty="0">
                <a:solidFill>
                  <a:srgbClr val="7A6B6B"/>
                </a:solidFill>
                <a:latin typeface="+mn-ea"/>
                <a:cs typeface="+mn-ea"/>
                <a:sym typeface="Arial" panose="020B0604020202020204" pitchFamily="34" charset="0"/>
              </a:rPr>
              <a:t>年春季学期中小学生视力监测主要信息报送工作的通知</a:t>
            </a:r>
            <a:r>
              <a:rPr lang="en-US" altLang="zh-CN" sz="1200" b="1" dirty="0">
                <a:solidFill>
                  <a:srgbClr val="7A6B6B"/>
                </a:solidFill>
                <a:latin typeface="+mn-ea"/>
                <a:cs typeface="+mn-ea"/>
                <a:sym typeface="Arial" panose="020B0604020202020204" pitchFamily="34" charset="0"/>
              </a:rPr>
              <a:t>》</a:t>
            </a:r>
            <a:endParaRPr lang="zh-CN" altLang="en-US" sz="1200" b="1" dirty="0">
              <a:solidFill>
                <a:srgbClr val="7A6B6B"/>
              </a:solidFill>
              <a:latin typeface="+mn-ea"/>
              <a:cs typeface="+mn-ea"/>
              <a:sym typeface="Arial" panose="020B0604020202020204" pitchFamily="34" charset="0"/>
            </a:endParaRPr>
          </a:p>
        </p:txBody>
      </p:sp>
      <p:sp>
        <p:nvSpPr>
          <p:cNvPr id="3" name="箭头: V 形 2"/>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5" name="箭头: 五边形 4"/>
          <p:cNvSpPr/>
          <p:nvPr/>
        </p:nvSpPr>
        <p:spPr>
          <a:xfrm>
            <a:off x="131690" y="134824"/>
            <a:ext cx="1887160" cy="450850"/>
          </a:xfrm>
          <a:prstGeom prst="homePlate">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6" name="箭头: V 形 5"/>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12" name="箭头: V 形 11"/>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14" name="箭头: V 形 13"/>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17" name="箭头: V 形 16"/>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236598">
            <a:off x="6439769" y="-986734"/>
            <a:ext cx="6894603" cy="8357163"/>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82318" y="1588865"/>
            <a:ext cx="2416046" cy="923330"/>
          </a:xfrm>
          <a:prstGeom prst="rect">
            <a:avLst/>
          </a:prstGeom>
        </p:spPr>
        <p:txBody>
          <a:bodyPr wrap="none">
            <a:spAutoFit/>
          </a:bodyPr>
          <a:lstStyle/>
          <a:p>
            <a:r>
              <a:rPr lang="en-US" altLang="zh-CN" sz="5400" dirty="0">
                <a:solidFill>
                  <a:schemeClr val="accent6">
                    <a:lumMod val="60000"/>
                    <a:lumOff val="40000"/>
                  </a:schemeClr>
                </a:solidFill>
                <a:latin typeface="Arial" panose="020B0604020202020204" pitchFamily="34" charset="0"/>
                <a:cs typeface="Arial" panose="020B0604020202020204" pitchFamily="34" charset="0"/>
              </a:rPr>
              <a:t>Part 02</a:t>
            </a:r>
            <a:endParaRPr lang="zh-CN" altLang="en-US" sz="54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11" name="椭圆 10"/>
          <p:cNvSpPr/>
          <p:nvPr/>
        </p:nvSpPr>
        <p:spPr>
          <a:xfrm>
            <a:off x="-1147233" y="597334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82318" y="2577424"/>
            <a:ext cx="4754882" cy="922020"/>
          </a:xfrm>
          <a:prstGeom prst="rect">
            <a:avLst/>
          </a:prstGeom>
        </p:spPr>
        <p:txBody>
          <a:bodyPr wrap="square">
            <a:spAutoFit/>
          </a:bodyPr>
          <a:lstStyle/>
          <a:p>
            <a:r>
              <a:rPr lang="zh-CN" altLang="en-US" sz="5400" dirty="0">
                <a:solidFill>
                  <a:schemeClr val="tx1">
                    <a:lumMod val="65000"/>
                    <a:lumOff val="35000"/>
                  </a:schemeClr>
                </a:solidFill>
                <a:latin typeface="Arial" panose="020B0604020202020204" pitchFamily="34" charset="0"/>
                <a:cs typeface="Arial" panose="020B0604020202020204" pitchFamily="34" charset="0"/>
              </a:rPr>
              <a:t>痛点问题</a:t>
            </a:r>
            <a:endParaRPr lang="zh-CN" altLang="en-US" sz="5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194326" y="1073673"/>
            <a:ext cx="4146138" cy="4845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26"/>
          <p:cNvSpPr txBox="1"/>
          <p:nvPr/>
        </p:nvSpPr>
        <p:spPr bwMode="auto">
          <a:xfrm>
            <a:off x="5703458" y="1717638"/>
            <a:ext cx="6176645" cy="90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zh-CN" altLang="en-US" dirty="0">
                <a:solidFill>
                  <a:schemeClr val="bg1">
                    <a:lumMod val="50000"/>
                  </a:schemeClr>
                </a:solidFill>
                <a:cs typeface="+mn-ea"/>
                <a:sym typeface="Arial" panose="020B0604020202020204" pitchFamily="34" charset="0"/>
              </a:rPr>
              <a:t>为进一步了解市场痛点，</a:t>
            </a:r>
            <a:r>
              <a:rPr lang="zh-CN" altLang="en-US" dirty="0">
                <a:solidFill>
                  <a:schemeClr val="bg1">
                    <a:lumMod val="50000"/>
                  </a:schemeClr>
                </a:solidFill>
                <a:cs typeface="+mn-ea"/>
              </a:rPr>
              <a:t>项目团队前往泉州市儿童医院眼科进行实地调研。</a:t>
            </a:r>
            <a:endParaRPr lang="en-US" altLang="zh-CN" dirty="0">
              <a:solidFill>
                <a:schemeClr val="bg1">
                  <a:lumMod val="50000"/>
                </a:schemeClr>
              </a:solidFill>
              <a:cs typeface="+mn-ea"/>
            </a:endParaRPr>
          </a:p>
        </p:txBody>
      </p:sp>
      <p:sp>
        <p:nvSpPr>
          <p:cNvPr id="15" name="文本框 14"/>
          <p:cNvSpPr txBox="1"/>
          <p:nvPr/>
        </p:nvSpPr>
        <p:spPr>
          <a:xfrm>
            <a:off x="4810505" y="968230"/>
            <a:ext cx="3563815" cy="584775"/>
          </a:xfrm>
          <a:prstGeom prst="rect">
            <a:avLst/>
          </a:prstGeom>
          <a:noFill/>
        </p:spPr>
        <p:txBody>
          <a:bodyPr wrap="square" rtlCol="0">
            <a:spAutoFit/>
          </a:bodyPr>
          <a:lstStyle>
            <a:defPPr>
              <a:defRPr lang="zh-CN"/>
            </a:defPPr>
            <a:lvl1pPr algn="ctr">
              <a:defRPr sz="2800" b="1" spc="100">
                <a:solidFill>
                  <a:schemeClr val="bg1">
                    <a:lumMod val="50000"/>
                  </a:schemeClr>
                </a:solidFill>
                <a:effectLst/>
                <a:uFillTx/>
                <a:latin typeface="Arial" panose="020B0604020202020204"/>
                <a:ea typeface="微软雅黑" panose="020B0503020204020204" pitchFamily="34" charset="-122"/>
                <a:cs typeface="汉仪君黑-45简" panose="020B0604020202020204" charset="-122"/>
              </a:defRPr>
            </a:lvl1pPr>
          </a:lstStyle>
          <a:p>
            <a:r>
              <a:rPr lang="zh-CN" altLang="en-US" sz="3200" dirty="0">
                <a:solidFill>
                  <a:srgbClr val="7A6B6B"/>
                </a:solidFill>
                <a:latin typeface="更纱黑体 SC Light" panose="02000400000000000000" pitchFamily="2" charset="-122"/>
                <a:ea typeface="更纱黑体 SC Light" panose="02000400000000000000" pitchFamily="2" charset="-122"/>
                <a:cs typeface="更纱黑体 SC Light" panose="02000400000000000000" pitchFamily="2" charset="-122"/>
                <a:sym typeface="+mn-lt"/>
              </a:rPr>
              <a:t>实地调研</a:t>
            </a:r>
            <a:endParaRPr lang="zh-CN" altLang="en-US" sz="3200" dirty="0">
              <a:solidFill>
                <a:srgbClr val="7A6B6B"/>
              </a:solidFill>
              <a:latin typeface="更纱黑体 SC Light" panose="02000400000000000000" pitchFamily="2" charset="-122"/>
              <a:ea typeface="更纱黑体 SC Light" panose="02000400000000000000" pitchFamily="2" charset="-122"/>
              <a:cs typeface="更纱黑体 SC Light" panose="02000400000000000000" pitchFamily="2" charset="-122"/>
              <a:sym typeface="+mn-lt"/>
            </a:endParaRPr>
          </a:p>
        </p:txBody>
      </p:sp>
      <p:cxnSp>
        <p:nvCxnSpPr>
          <p:cNvPr id="16" name="直接连接符 15"/>
          <p:cNvCxnSpPr/>
          <p:nvPr/>
        </p:nvCxnSpPr>
        <p:spPr>
          <a:xfrm>
            <a:off x="5804938" y="1586844"/>
            <a:ext cx="2965939" cy="0"/>
          </a:xfrm>
          <a:prstGeom prst="line">
            <a:avLst/>
          </a:prstGeom>
          <a:ln w="19050">
            <a:solidFill>
              <a:srgbClr val="7A6B6B"/>
            </a:solidFill>
          </a:ln>
        </p:spPr>
        <p:style>
          <a:lnRef idx="1">
            <a:schemeClr val="dk1"/>
          </a:lnRef>
          <a:fillRef idx="0">
            <a:schemeClr val="dk1"/>
          </a:fillRef>
          <a:effectRef idx="0">
            <a:schemeClr val="dk1"/>
          </a:effectRef>
          <a:fontRef idx="minor">
            <a:schemeClr val="tx1"/>
          </a:fontRef>
        </p:style>
      </p:cxnSp>
      <p:sp>
        <p:nvSpPr>
          <p:cNvPr id="25" name="矩形 24"/>
          <p:cNvSpPr/>
          <p:nvPr/>
        </p:nvSpPr>
        <p:spPr>
          <a:xfrm>
            <a:off x="489635" y="2287951"/>
            <a:ext cx="4220488" cy="2624657"/>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文本框 27"/>
          <p:cNvSpPr txBox="1"/>
          <p:nvPr>
            <p:custDataLst>
              <p:tags r:id="rId1"/>
            </p:custDataLst>
          </p:nvPr>
        </p:nvSpPr>
        <p:spPr>
          <a:xfrm>
            <a:off x="259858" y="5270580"/>
            <a:ext cx="5102881" cy="280528"/>
          </a:xfrm>
          <a:prstGeom prst="rect">
            <a:avLst/>
          </a:prstGeom>
          <a:noFill/>
        </p:spPr>
        <p:txBody>
          <a:bodyPr wrap="square" rtlCol="0"/>
          <a:lstStyle/>
          <a:p>
            <a:pPr algn="ctr">
              <a:lnSpc>
                <a:spcPct val="120000"/>
              </a:lnSpc>
            </a:pPr>
            <a:endParaRPr lang="zh-CN" altLang="en-US" sz="1200" b="1" dirty="0">
              <a:solidFill>
                <a:srgbClr val="7A6B6B"/>
              </a:solidFill>
              <a:latin typeface="+mn-ea"/>
              <a:cs typeface="+mn-ea"/>
              <a:sym typeface="Arial" panose="020B0604020202020204" pitchFamily="34" charset="0"/>
            </a:endParaRPr>
          </a:p>
        </p:txBody>
      </p:sp>
      <p:sp>
        <p:nvSpPr>
          <p:cNvPr id="6" name="矩形 5"/>
          <p:cNvSpPr/>
          <p:nvPr>
            <p:custDataLst>
              <p:tags r:id="rId2"/>
            </p:custDataLst>
          </p:nvPr>
        </p:nvSpPr>
        <p:spPr>
          <a:xfrm>
            <a:off x="5703458" y="3759312"/>
            <a:ext cx="6176645" cy="2292350"/>
          </a:xfrm>
          <a:prstGeom prst="rect">
            <a:avLst/>
          </a:prstGeom>
        </p:spPr>
        <p:txBody>
          <a:bodyPr wrap="square">
            <a:noAutofit/>
          </a:bodyPr>
          <a:lstStyle/>
          <a:p>
            <a:pPr indent="0">
              <a:lnSpc>
                <a:spcPct val="150000"/>
              </a:lnSpc>
              <a:buFont typeface="Wingdings" panose="05000000000000000000" charset="0"/>
              <a:buNone/>
            </a:pPr>
            <a:r>
              <a:rPr lang="zh-CN" altLang="en-US" sz="3200" b="1" spc="100" dirty="0">
                <a:solidFill>
                  <a:srgbClr val="7A6B6B"/>
                </a:solidFill>
                <a:ea typeface="更纱黑体 SC Light" panose="02000400000000000000" pitchFamily="2" charset="-122"/>
                <a:sym typeface="+mn-ea"/>
              </a:rPr>
              <a:t>调研结果</a:t>
            </a:r>
            <a:endParaRPr lang="en-US" altLang="zh-CN" sz="3200" b="1" spc="100" dirty="0">
              <a:solidFill>
                <a:srgbClr val="7A6B6B"/>
              </a:solidFill>
              <a:ea typeface="更纱黑体 SC Light" panose="02000400000000000000" pitchFamily="2" charset="-122"/>
              <a:sym typeface="+mn-ea"/>
            </a:endParaRPr>
          </a:p>
          <a:p>
            <a:pPr marL="342900" indent="-342900">
              <a:lnSpc>
                <a:spcPct val="150000"/>
              </a:lnSpc>
              <a:buFont typeface="Wingdings" panose="05000000000000000000" charset="0"/>
              <a:buChar char="l"/>
            </a:pPr>
            <a:r>
              <a:rPr lang="zh-CN" altLang="en-US" dirty="0">
                <a:solidFill>
                  <a:schemeClr val="bg1">
                    <a:lumMod val="50000"/>
                  </a:schemeClr>
                </a:solidFill>
                <a:cs typeface="+mn-ea"/>
                <a:sym typeface="+mn-ea"/>
              </a:rPr>
              <a:t>目前视力检查仍是传统“视标法”人工指读方式。</a:t>
            </a:r>
            <a:endParaRPr lang="en-US" altLang="zh-CN" dirty="0">
              <a:solidFill>
                <a:schemeClr val="bg1">
                  <a:lumMod val="50000"/>
                </a:schemeClr>
              </a:solidFill>
              <a:cs typeface="+mn-ea"/>
              <a:sym typeface="+mn-ea"/>
            </a:endParaRPr>
          </a:p>
          <a:p>
            <a:pPr marL="342900" indent="-342900">
              <a:lnSpc>
                <a:spcPct val="150000"/>
              </a:lnSpc>
              <a:buFont typeface="Wingdings" panose="05000000000000000000" charset="0"/>
              <a:buChar char="l"/>
            </a:pPr>
            <a:r>
              <a:rPr lang="zh-CN" altLang="en-US" dirty="0">
                <a:solidFill>
                  <a:schemeClr val="bg1">
                    <a:lumMod val="50000"/>
                  </a:schemeClr>
                </a:solidFill>
                <a:cs typeface="+mn-ea"/>
                <a:sym typeface="+mn-ea"/>
              </a:rPr>
              <a:t>传统人工视力检查工作需要占用大量的人力资源。</a:t>
            </a:r>
            <a:endParaRPr lang="en-US" altLang="zh-CN" dirty="0">
              <a:solidFill>
                <a:schemeClr val="bg1">
                  <a:lumMod val="50000"/>
                </a:schemeClr>
              </a:solidFill>
              <a:cs typeface="+mn-ea"/>
              <a:sym typeface="+mn-ea"/>
            </a:endParaRPr>
          </a:p>
          <a:p>
            <a:pPr marL="342900" indent="-342900">
              <a:lnSpc>
                <a:spcPct val="150000"/>
              </a:lnSpc>
              <a:buFont typeface="Wingdings" panose="05000000000000000000" charset="0"/>
              <a:buChar char="l"/>
            </a:pPr>
            <a:r>
              <a:rPr lang="zh-CN" altLang="en-US" dirty="0">
                <a:solidFill>
                  <a:schemeClr val="bg1">
                    <a:lumMod val="50000"/>
                  </a:schemeClr>
                </a:solidFill>
                <a:cs typeface="+mn-ea"/>
                <a:sym typeface="+mn-ea"/>
              </a:rPr>
              <a:t>一些学校的视力普查任务也是委托医院眼科完成。</a:t>
            </a:r>
            <a:endParaRPr lang="en-US" altLang="zh-CN" dirty="0">
              <a:solidFill>
                <a:schemeClr val="bg1">
                  <a:lumMod val="50000"/>
                </a:schemeClr>
              </a:solidFill>
              <a:cs typeface="+mn-ea"/>
              <a:sym typeface="+mn-ea"/>
            </a:endParaRPr>
          </a:p>
          <a:p>
            <a:pPr marL="342900" indent="-342900">
              <a:lnSpc>
                <a:spcPct val="150000"/>
              </a:lnSpc>
              <a:buFont typeface="Wingdings" panose="05000000000000000000" charset="0"/>
              <a:buChar char="l"/>
            </a:pPr>
            <a:r>
              <a:rPr lang="zh-CN" altLang="en-US" dirty="0">
                <a:solidFill>
                  <a:schemeClr val="bg1">
                    <a:lumMod val="50000"/>
                  </a:schemeClr>
                </a:solidFill>
                <a:cs typeface="+mn-ea"/>
                <a:sym typeface="+mn-ea"/>
              </a:rPr>
              <a:t>目前还未有自动化的智能设备投入视力检查使用。</a:t>
            </a:r>
            <a:endParaRPr lang="zh-CN" altLang="en-US" dirty="0">
              <a:solidFill>
                <a:schemeClr val="bg1">
                  <a:lumMod val="50000"/>
                </a:schemeClr>
              </a:solidFill>
              <a:cs typeface="+mn-ea"/>
              <a:sym typeface="+mn-ea"/>
            </a:endParaRPr>
          </a:p>
        </p:txBody>
      </p:sp>
      <p:sp>
        <p:nvSpPr>
          <p:cNvPr id="17" name="文本框 16"/>
          <p:cNvSpPr txBox="1"/>
          <p:nvPr/>
        </p:nvSpPr>
        <p:spPr>
          <a:xfrm>
            <a:off x="1688666" y="5190511"/>
            <a:ext cx="2031325" cy="276999"/>
          </a:xfrm>
          <a:prstGeom prst="rect">
            <a:avLst/>
          </a:prstGeom>
          <a:noFill/>
        </p:spPr>
        <p:txBody>
          <a:bodyPr wrap="none" rtlCol="0">
            <a:spAutoFit/>
          </a:bodyPr>
          <a:lstStyle/>
          <a:p>
            <a:pPr algn="l"/>
            <a:r>
              <a:rPr lang="zh-CN" altLang="en-US" sz="1200" b="1" dirty="0">
                <a:solidFill>
                  <a:srgbClr val="7A6B6B"/>
                </a:solidFill>
                <a:latin typeface="+mn-ea"/>
                <a:cs typeface="+mn-ea"/>
                <a:sym typeface="+mn-lt"/>
              </a:rPr>
              <a:t>泉州儿童医院眼科实地调研</a:t>
            </a:r>
            <a:endParaRPr lang="zh-CN" altLang="en-US" sz="1200" b="1" dirty="0">
              <a:solidFill>
                <a:srgbClr val="7A6B6B"/>
              </a:solidFill>
              <a:effectLst/>
              <a:latin typeface="+mn-ea"/>
              <a:cs typeface="+mn-ea"/>
              <a:sym typeface="+mn-lt"/>
            </a:endParaRPr>
          </a:p>
        </p:txBody>
      </p:sp>
      <p:sp>
        <p:nvSpPr>
          <p:cNvPr id="19" name="文本框 18"/>
          <p:cNvSpPr txBox="1"/>
          <p:nvPr/>
        </p:nvSpPr>
        <p:spPr>
          <a:xfrm>
            <a:off x="5707357" y="2721192"/>
            <a:ext cx="6172745" cy="879087"/>
          </a:xfrm>
          <a:prstGeom prst="rect">
            <a:avLst/>
          </a:prstGeom>
          <a:noFill/>
        </p:spPr>
        <p:txBody>
          <a:bodyPr wrap="square">
            <a:spAutoFit/>
          </a:bodyPr>
          <a:lstStyle/>
          <a:p>
            <a:pPr>
              <a:lnSpc>
                <a:spcPct val="150000"/>
              </a:lnSpc>
            </a:pPr>
            <a:r>
              <a:rPr lang="zh-CN" altLang="en-US" dirty="0">
                <a:solidFill>
                  <a:schemeClr val="bg1">
                    <a:lumMod val="50000"/>
                  </a:schemeClr>
                </a:solidFill>
                <a:cs typeface="+mn-ea"/>
              </a:rPr>
              <a:t>我们发现医院每天的人流量基本在</a:t>
            </a:r>
            <a:r>
              <a:rPr lang="en-US" altLang="zh-CN" dirty="0">
                <a:solidFill>
                  <a:schemeClr val="bg1">
                    <a:lumMod val="50000"/>
                  </a:schemeClr>
                </a:solidFill>
                <a:cs typeface="+mn-ea"/>
              </a:rPr>
              <a:t>200</a:t>
            </a:r>
            <a:r>
              <a:rPr lang="zh-CN" altLang="en-US" dirty="0">
                <a:solidFill>
                  <a:schemeClr val="bg1">
                    <a:lumMod val="50000"/>
                  </a:schemeClr>
                </a:solidFill>
                <a:cs typeface="+mn-ea"/>
              </a:rPr>
              <a:t>人以上，节假日时更是达到</a:t>
            </a:r>
            <a:r>
              <a:rPr lang="en-US" altLang="zh-CN" dirty="0">
                <a:solidFill>
                  <a:schemeClr val="bg1">
                    <a:lumMod val="50000"/>
                  </a:schemeClr>
                </a:solidFill>
                <a:cs typeface="+mn-ea"/>
              </a:rPr>
              <a:t>300</a:t>
            </a:r>
            <a:r>
              <a:rPr lang="zh-CN" altLang="en-US" dirty="0">
                <a:solidFill>
                  <a:schemeClr val="bg1">
                    <a:lumMod val="50000"/>
                  </a:schemeClr>
                </a:solidFill>
                <a:cs typeface="+mn-ea"/>
              </a:rPr>
              <a:t>人以上。</a:t>
            </a:r>
            <a:endParaRPr lang="en-US" altLang="zh-CN" dirty="0">
              <a:solidFill>
                <a:schemeClr val="bg1">
                  <a:lumMod val="50000"/>
                </a:schemeClr>
              </a:solidFill>
              <a:cs typeface="+mn-ea"/>
            </a:endParaRPr>
          </a:p>
        </p:txBody>
      </p:sp>
      <p:sp>
        <p:nvSpPr>
          <p:cNvPr id="20" name="箭头: V 形 19"/>
          <p:cNvSpPr/>
          <p:nvPr/>
        </p:nvSpPr>
        <p:spPr>
          <a:xfrm>
            <a:off x="1875373" y="134824"/>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23" name="箭头: 五边形 22"/>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24" name="箭头: V 形 23"/>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29" name="箭头: V 形 28"/>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30" name="箭头: V 形 29"/>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31" name="箭头: V 形 30"/>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pic>
        <p:nvPicPr>
          <p:cNvPr id="3" name="图片 2"/>
          <p:cNvPicPr>
            <a:picLocks noChangeAspect="1"/>
          </p:cNvPicPr>
          <p:nvPr/>
        </p:nvPicPr>
        <p:blipFill>
          <a:blip r:embed="rId3"/>
          <a:stretch>
            <a:fillRect/>
          </a:stretch>
        </p:blipFill>
        <p:spPr>
          <a:xfrm>
            <a:off x="580155" y="2350861"/>
            <a:ext cx="4042652" cy="24988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箭头: V 形 10"/>
          <p:cNvSpPr/>
          <p:nvPr/>
        </p:nvSpPr>
        <p:spPr>
          <a:xfrm>
            <a:off x="1875373" y="134824"/>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12" name="箭头: 五边形 11"/>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13" name="箭头: V 形 12"/>
          <p:cNvSpPr/>
          <p:nvPr/>
        </p:nvSpPr>
        <p:spPr>
          <a:xfrm>
            <a:off x="3619056" y="134155"/>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14" name="箭头: V 形 13"/>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15" name="箭头: V 形 14"/>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16" name="箭头: V 形 15"/>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
        <p:nvSpPr>
          <p:cNvPr id="17" name="文本框 16"/>
          <p:cNvSpPr txBox="1"/>
          <p:nvPr>
            <p:custDataLst>
              <p:tags r:id="rId1"/>
            </p:custDataLst>
          </p:nvPr>
        </p:nvSpPr>
        <p:spPr>
          <a:xfrm>
            <a:off x="1531658" y="1382750"/>
            <a:ext cx="2490053" cy="707886"/>
          </a:xfrm>
          <a:prstGeom prst="rect">
            <a:avLst/>
          </a:prstGeom>
          <a:noFill/>
        </p:spPr>
        <p:txBody>
          <a:bodyPr wrap="square" rtlCol="0">
            <a:spAutoFit/>
          </a:bodyPr>
          <a:lstStyle/>
          <a:p>
            <a:r>
              <a:rPr lang="zh-CN" altLang="en-US" sz="2000" dirty="0">
                <a:solidFill>
                  <a:schemeClr val="tx1"/>
                </a:solidFill>
                <a:effectLst>
                  <a:outerShdw blurRad="38100" dist="19050" dir="2700000" algn="tl" rotWithShape="0">
                    <a:schemeClr val="dk1">
                      <a:alpha val="40000"/>
                    </a:schemeClr>
                  </a:outerShdw>
                </a:effectLst>
                <a:cs typeface="+mn-ea"/>
                <a:sym typeface="+mn-lt"/>
              </a:rPr>
              <a:t>效率低，</a:t>
            </a:r>
            <a:r>
              <a:rPr lang="zh-CN" altLang="en-US" sz="2000" dirty="0">
                <a:effectLst>
                  <a:outerShdw blurRad="38100" dist="19050" dir="2700000" algn="tl" rotWithShape="0">
                    <a:schemeClr val="dk1">
                      <a:alpha val="40000"/>
                    </a:schemeClr>
                  </a:outerShdw>
                </a:effectLst>
                <a:cs typeface="+mn-ea"/>
                <a:sym typeface="+mn-lt"/>
              </a:rPr>
              <a:t>成本高</a:t>
            </a:r>
            <a:endParaRPr lang="zh-CN" altLang="en-US" sz="2000" dirty="0">
              <a:effectLst>
                <a:outerShdw blurRad="38100" dist="19050" dir="2700000" algn="tl" rotWithShape="0">
                  <a:schemeClr val="dk1">
                    <a:alpha val="40000"/>
                  </a:schemeClr>
                </a:outerShdw>
              </a:effectLst>
              <a:cs typeface="+mn-ea"/>
              <a:sym typeface="+mn-lt"/>
            </a:endParaRPr>
          </a:p>
          <a:p>
            <a:endParaRPr lang="zh-CN" altLang="en-US" sz="2000" dirty="0">
              <a:solidFill>
                <a:schemeClr val="tx1"/>
              </a:solidFill>
              <a:effectLst>
                <a:outerShdw blurRad="38100" dist="19050" dir="2700000" algn="tl" rotWithShape="0">
                  <a:schemeClr val="dk1">
                    <a:alpha val="40000"/>
                  </a:schemeClr>
                </a:outerShdw>
              </a:effectLst>
              <a:cs typeface="+mn-ea"/>
              <a:sym typeface="+mn-lt"/>
            </a:endParaRPr>
          </a:p>
        </p:txBody>
      </p:sp>
      <p:sp>
        <p:nvSpPr>
          <p:cNvPr id="18" name="文本框 17"/>
          <p:cNvSpPr txBox="1"/>
          <p:nvPr>
            <p:custDataLst>
              <p:tags r:id="rId2"/>
            </p:custDataLst>
          </p:nvPr>
        </p:nvSpPr>
        <p:spPr>
          <a:xfrm>
            <a:off x="1531657" y="1836383"/>
            <a:ext cx="4598149" cy="1169551"/>
          </a:xfrm>
          <a:prstGeom prst="rect">
            <a:avLst/>
          </a:prstGeom>
          <a:noFill/>
        </p:spPr>
        <p:txBody>
          <a:bodyPr wrap="square" rtlCol="0">
            <a:spAutoFit/>
          </a:bodyPr>
          <a:lstStyle/>
          <a:p>
            <a:r>
              <a:rPr lang="zh-CN" altLang="en-US" sz="1400" dirty="0">
                <a:cs typeface="+mn-ea"/>
                <a:sym typeface="+mn-lt"/>
              </a:rPr>
              <a:t>随着近视人数攀升，视力检测需求也在不断上升，医务人员也感到了较大的</a:t>
            </a:r>
            <a:r>
              <a:rPr lang="zh-CN" altLang="en-US" sz="1400" b="1" dirty="0">
                <a:solidFill>
                  <a:srgbClr val="FF0000"/>
                </a:solidFill>
                <a:cs typeface="+mn-ea"/>
                <a:sym typeface="+mn-lt"/>
              </a:rPr>
              <a:t>工作压力。</a:t>
            </a:r>
            <a:endParaRPr lang="en-US" altLang="zh-CN" sz="1400" b="1" dirty="0">
              <a:solidFill>
                <a:srgbClr val="FF0000"/>
              </a:solidFill>
              <a:cs typeface="+mn-ea"/>
              <a:sym typeface="+mn-lt"/>
            </a:endParaRPr>
          </a:p>
          <a:p>
            <a:r>
              <a:rPr lang="zh-CN" altLang="en-US" sz="1400" dirty="0">
                <a:cs typeface="+mn-ea"/>
                <a:sym typeface="+mn-lt"/>
              </a:rPr>
              <a:t>同时，</a:t>
            </a:r>
            <a:r>
              <a:rPr lang="zh-CN" altLang="en-US" sz="1400" dirty="0">
                <a:solidFill>
                  <a:schemeClr val="tx1"/>
                </a:solidFill>
                <a:cs typeface="+mn-ea"/>
                <a:sym typeface="+mn-lt"/>
              </a:rPr>
              <a:t>完成一次校园批量视力筛查工作通常需要外派四名专业医务人员进行，</a:t>
            </a:r>
            <a:r>
              <a:rPr lang="zh-CN" altLang="en-US" sz="1400" b="1" dirty="0">
                <a:solidFill>
                  <a:srgbClr val="FF0000"/>
                </a:solidFill>
                <a:cs typeface="+mn-ea"/>
                <a:sym typeface="+mn-lt"/>
              </a:rPr>
              <a:t>效率低、人力成本高</a:t>
            </a:r>
            <a:endParaRPr lang="en-US" altLang="zh-CN" sz="1400" b="1" dirty="0">
              <a:solidFill>
                <a:srgbClr val="FF0000"/>
              </a:solidFill>
              <a:cs typeface="+mn-ea"/>
              <a:sym typeface="+mn-lt"/>
            </a:endParaRPr>
          </a:p>
          <a:p>
            <a:endParaRPr lang="en-US" altLang="zh-CN" sz="1400" dirty="0">
              <a:cs typeface="+mn-ea"/>
              <a:sym typeface="+mn-lt"/>
            </a:endParaRPr>
          </a:p>
        </p:txBody>
      </p:sp>
      <p:sp>
        <p:nvSpPr>
          <p:cNvPr id="20" name="矩形: 圆角 19"/>
          <p:cNvSpPr/>
          <p:nvPr>
            <p:custDataLst>
              <p:tags r:id="rId3"/>
            </p:custDataLst>
          </p:nvPr>
        </p:nvSpPr>
        <p:spPr>
          <a:xfrm>
            <a:off x="856111" y="1382750"/>
            <a:ext cx="532339" cy="45351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cs typeface="+mn-ea"/>
              <a:sym typeface="+mn-lt"/>
            </a:endParaRPr>
          </a:p>
        </p:txBody>
      </p:sp>
      <p:pic>
        <p:nvPicPr>
          <p:cNvPr id="21" name="图片 5" descr="RFQ-logo"/>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923353" y="1414472"/>
            <a:ext cx="395860" cy="390071"/>
          </a:xfrm>
          <a:prstGeom prst="rect">
            <a:avLst/>
          </a:prstGeom>
        </p:spPr>
      </p:pic>
      <p:sp>
        <p:nvSpPr>
          <p:cNvPr id="30" name="文本框 29"/>
          <p:cNvSpPr txBox="1"/>
          <p:nvPr>
            <p:custDataLst>
              <p:tags r:id="rId7"/>
            </p:custDataLst>
          </p:nvPr>
        </p:nvSpPr>
        <p:spPr>
          <a:xfrm>
            <a:off x="1531658" y="3189826"/>
            <a:ext cx="2490053" cy="707886"/>
          </a:xfrm>
          <a:prstGeom prst="rect">
            <a:avLst/>
          </a:prstGeom>
          <a:noFill/>
        </p:spPr>
        <p:txBody>
          <a:bodyPr wrap="square" rtlCol="0">
            <a:spAutoFit/>
          </a:bodyPr>
          <a:lstStyle/>
          <a:p>
            <a:pPr algn="l">
              <a:buClrTx/>
              <a:buSzTx/>
              <a:buFontTx/>
            </a:pPr>
            <a:r>
              <a:rPr lang="zh-CN" altLang="en-US" sz="2000" dirty="0">
                <a:effectLst>
                  <a:outerShdw blurRad="38100" dist="19050" dir="2700000" algn="tl" rotWithShape="0">
                    <a:schemeClr val="dk1">
                      <a:alpha val="40000"/>
                    </a:schemeClr>
                  </a:outerShdw>
                </a:effectLst>
                <a:cs typeface="+mn-ea"/>
                <a:sym typeface="+mn-lt"/>
              </a:rPr>
              <a:t>手动建档，统计难</a:t>
            </a:r>
            <a:endParaRPr lang="zh-CN" altLang="en-US" sz="2000" dirty="0">
              <a:effectLst>
                <a:outerShdw blurRad="38100" dist="19050" dir="2700000" algn="tl" rotWithShape="0">
                  <a:schemeClr val="dk1">
                    <a:alpha val="40000"/>
                  </a:schemeClr>
                </a:outerShdw>
              </a:effectLst>
              <a:cs typeface="+mn-ea"/>
              <a:sym typeface="+mn-lt"/>
            </a:endParaRPr>
          </a:p>
          <a:p>
            <a:endParaRPr lang="zh-CN" altLang="en-US" sz="2000" dirty="0">
              <a:solidFill>
                <a:schemeClr val="tx1"/>
              </a:solidFill>
              <a:effectLst>
                <a:outerShdw blurRad="38100" dist="19050" dir="2700000" algn="tl" rotWithShape="0">
                  <a:schemeClr val="dk1">
                    <a:alpha val="40000"/>
                  </a:schemeClr>
                </a:outerShdw>
              </a:effectLst>
              <a:cs typeface="+mn-ea"/>
              <a:sym typeface="+mn-lt"/>
            </a:endParaRPr>
          </a:p>
        </p:txBody>
      </p:sp>
      <p:sp>
        <p:nvSpPr>
          <p:cNvPr id="33" name="文本框 32"/>
          <p:cNvSpPr txBox="1"/>
          <p:nvPr>
            <p:custDataLst>
              <p:tags r:id="rId8"/>
            </p:custDataLst>
          </p:nvPr>
        </p:nvSpPr>
        <p:spPr>
          <a:xfrm>
            <a:off x="1531657" y="3643459"/>
            <a:ext cx="4684086" cy="738664"/>
          </a:xfrm>
          <a:prstGeom prst="rect">
            <a:avLst/>
          </a:prstGeom>
          <a:noFill/>
        </p:spPr>
        <p:txBody>
          <a:bodyPr wrap="square" rtlCol="0">
            <a:spAutoFit/>
          </a:bodyPr>
          <a:lstStyle/>
          <a:p>
            <a:r>
              <a:rPr lang="zh-CN" altLang="en-US" sz="1400" dirty="0">
                <a:cs typeface="+mn-ea"/>
                <a:sym typeface="+mn-lt"/>
              </a:rPr>
              <a:t>工作人员需要记录成百上千的测试数据，在大工作量的重复劳动中容易出现</a:t>
            </a:r>
            <a:r>
              <a:rPr lang="zh-CN" altLang="en-US" sz="1400" b="1" dirty="0">
                <a:solidFill>
                  <a:srgbClr val="FF0000"/>
                </a:solidFill>
                <a:cs typeface="+mn-ea"/>
                <a:sym typeface="+mn-lt"/>
              </a:rPr>
              <a:t>误记、漏记</a:t>
            </a:r>
            <a:r>
              <a:rPr lang="zh-CN" altLang="en-US" sz="1400" dirty="0">
                <a:cs typeface="+mn-ea"/>
                <a:sym typeface="+mn-lt"/>
              </a:rPr>
              <a:t>等现象。对数据进行手动统计建档，数据结果通知难等问题没有有效解决办法</a:t>
            </a:r>
            <a:endParaRPr lang="zh-CN" altLang="en-US" sz="1400" dirty="0">
              <a:cs typeface="+mn-ea"/>
              <a:sym typeface="+mn-lt"/>
            </a:endParaRPr>
          </a:p>
        </p:txBody>
      </p:sp>
      <p:sp>
        <p:nvSpPr>
          <p:cNvPr id="34" name="矩形: 圆角 33"/>
          <p:cNvSpPr/>
          <p:nvPr>
            <p:custDataLst>
              <p:tags r:id="rId9"/>
            </p:custDataLst>
          </p:nvPr>
        </p:nvSpPr>
        <p:spPr>
          <a:xfrm>
            <a:off x="856111" y="3189826"/>
            <a:ext cx="532339" cy="45351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cs typeface="+mn-ea"/>
              <a:sym typeface="+mn-lt"/>
            </a:endParaRPr>
          </a:p>
        </p:txBody>
      </p:sp>
      <p:pic>
        <p:nvPicPr>
          <p:cNvPr id="35" name="图片 5" descr="RFQ-logo"/>
          <p:cNvPicPr>
            <a:picLocks noChangeAspect="1"/>
          </p:cNvPicPr>
          <p:nvPr>
            <p:custDataLst>
              <p:tags r:id="rId10"/>
            </p:custDataLst>
          </p:nvPr>
        </p:nvPicPr>
        <p:blipFill>
          <a:blip r:embed="rId5">
            <a:extLst>
              <a:ext uri="{96DAC541-7B7A-43D3-8B79-37D633B846F1}">
                <asvg:svgBlip xmlns:asvg="http://schemas.microsoft.com/office/drawing/2016/SVG/main" r:embed="rId6"/>
              </a:ext>
            </a:extLst>
          </a:blip>
          <a:stretch>
            <a:fillRect/>
          </a:stretch>
        </p:blipFill>
        <p:spPr>
          <a:xfrm>
            <a:off x="923353" y="3221548"/>
            <a:ext cx="395860" cy="390071"/>
          </a:xfrm>
          <a:prstGeom prst="rect">
            <a:avLst/>
          </a:prstGeom>
        </p:spPr>
      </p:pic>
      <p:sp>
        <p:nvSpPr>
          <p:cNvPr id="44" name="文本框 43"/>
          <p:cNvSpPr txBox="1"/>
          <p:nvPr>
            <p:custDataLst>
              <p:tags r:id="rId11"/>
            </p:custDataLst>
          </p:nvPr>
        </p:nvSpPr>
        <p:spPr>
          <a:xfrm>
            <a:off x="1560350" y="4887597"/>
            <a:ext cx="2490053" cy="707886"/>
          </a:xfrm>
          <a:prstGeom prst="rect">
            <a:avLst/>
          </a:prstGeom>
          <a:noFill/>
        </p:spPr>
        <p:txBody>
          <a:bodyPr wrap="square" rtlCol="0">
            <a:spAutoFit/>
          </a:bodyPr>
          <a:lstStyle/>
          <a:p>
            <a:pPr algn="l">
              <a:buClrTx/>
              <a:buSzTx/>
              <a:buFontTx/>
            </a:pPr>
            <a:r>
              <a:rPr lang="zh-CN" altLang="en-US" sz="2000" dirty="0">
                <a:effectLst>
                  <a:outerShdw blurRad="38100" dist="19050" dir="2700000" algn="tl" rotWithShape="0">
                    <a:schemeClr val="dk1">
                      <a:alpha val="40000"/>
                    </a:schemeClr>
                  </a:outerShdw>
                </a:effectLst>
                <a:cs typeface="+mn-ea"/>
                <a:sym typeface="+mn-lt"/>
              </a:rPr>
              <a:t>数据分析难</a:t>
            </a:r>
            <a:endParaRPr lang="zh-CN" altLang="en-US" sz="2000" dirty="0">
              <a:effectLst>
                <a:outerShdw blurRad="38100" dist="19050" dir="2700000" algn="tl" rotWithShape="0">
                  <a:schemeClr val="dk1">
                    <a:alpha val="40000"/>
                  </a:schemeClr>
                </a:outerShdw>
              </a:effectLst>
              <a:cs typeface="+mn-ea"/>
              <a:sym typeface="+mn-lt"/>
            </a:endParaRPr>
          </a:p>
          <a:p>
            <a:endParaRPr lang="zh-CN" altLang="en-US" sz="2000" dirty="0">
              <a:solidFill>
                <a:schemeClr val="tx1"/>
              </a:solidFill>
              <a:effectLst>
                <a:outerShdw blurRad="38100" dist="19050" dir="2700000" algn="tl" rotWithShape="0">
                  <a:schemeClr val="dk1">
                    <a:alpha val="40000"/>
                  </a:schemeClr>
                </a:outerShdw>
              </a:effectLst>
              <a:cs typeface="+mn-ea"/>
              <a:sym typeface="+mn-lt"/>
            </a:endParaRPr>
          </a:p>
        </p:txBody>
      </p:sp>
      <p:sp>
        <p:nvSpPr>
          <p:cNvPr id="45" name="文本框 44"/>
          <p:cNvSpPr txBox="1"/>
          <p:nvPr>
            <p:custDataLst>
              <p:tags r:id="rId12"/>
            </p:custDataLst>
          </p:nvPr>
        </p:nvSpPr>
        <p:spPr>
          <a:xfrm>
            <a:off x="1560349" y="5341230"/>
            <a:ext cx="4684086" cy="523220"/>
          </a:xfrm>
          <a:prstGeom prst="rect">
            <a:avLst/>
          </a:prstGeom>
          <a:noFill/>
        </p:spPr>
        <p:txBody>
          <a:bodyPr wrap="square" rtlCol="0">
            <a:spAutoFit/>
          </a:bodyPr>
          <a:lstStyle/>
          <a:p>
            <a:pPr algn="l">
              <a:buClrTx/>
              <a:buSzTx/>
              <a:buFontTx/>
            </a:pPr>
            <a:r>
              <a:rPr lang="zh-CN" altLang="en-US" sz="1400" dirty="0">
                <a:cs typeface="+mn-ea"/>
                <a:sym typeface="+mn-lt"/>
              </a:rPr>
              <a:t>传统数据采用纸质记录方式管理，无法实时上云进行分析统计，近视防控无法形成有效联防</a:t>
            </a:r>
            <a:endParaRPr lang="zh-CN" altLang="en-US" sz="1400" dirty="0">
              <a:cs typeface="+mn-ea"/>
              <a:sym typeface="+mn-lt"/>
            </a:endParaRPr>
          </a:p>
        </p:txBody>
      </p:sp>
      <p:sp>
        <p:nvSpPr>
          <p:cNvPr id="46" name="矩形: 圆角 45"/>
          <p:cNvSpPr/>
          <p:nvPr>
            <p:custDataLst>
              <p:tags r:id="rId13"/>
            </p:custDataLst>
          </p:nvPr>
        </p:nvSpPr>
        <p:spPr>
          <a:xfrm>
            <a:off x="884803" y="4887597"/>
            <a:ext cx="532339" cy="45351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cs typeface="+mn-ea"/>
              <a:sym typeface="+mn-lt"/>
            </a:endParaRPr>
          </a:p>
        </p:txBody>
      </p:sp>
      <p:pic>
        <p:nvPicPr>
          <p:cNvPr id="47" name="图片 5" descr="RFQ-logo"/>
          <p:cNvPicPr>
            <a:picLocks noChangeAspect="1"/>
          </p:cNvPicPr>
          <p:nvPr>
            <p:custDataLst>
              <p:tags r:id="rId14"/>
            </p:custDataLst>
          </p:nvPr>
        </p:nvPicPr>
        <p:blipFill>
          <a:blip r:embed="rId5">
            <a:extLst>
              <a:ext uri="{96DAC541-7B7A-43D3-8B79-37D633B846F1}">
                <asvg:svgBlip xmlns:asvg="http://schemas.microsoft.com/office/drawing/2016/SVG/main" r:embed="rId6"/>
              </a:ext>
            </a:extLst>
          </a:blip>
          <a:stretch>
            <a:fillRect/>
          </a:stretch>
        </p:blipFill>
        <p:spPr>
          <a:xfrm>
            <a:off x="952045" y="4919319"/>
            <a:ext cx="395860" cy="390071"/>
          </a:xfrm>
          <a:prstGeom prst="rect">
            <a:avLst/>
          </a:prstGeom>
        </p:spPr>
      </p:pic>
      <p:sp>
        <p:nvSpPr>
          <p:cNvPr id="48" name="矩形 47"/>
          <p:cNvSpPr/>
          <p:nvPr/>
        </p:nvSpPr>
        <p:spPr>
          <a:xfrm>
            <a:off x="7532913" y="1095817"/>
            <a:ext cx="3635117" cy="4737907"/>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2" name="图片 51"/>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7593888" y="1169925"/>
            <a:ext cx="3513166" cy="45896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236598">
            <a:off x="6439769" y="-986734"/>
            <a:ext cx="6894603" cy="8357163"/>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82318" y="1588865"/>
            <a:ext cx="2416046" cy="923330"/>
          </a:xfrm>
          <a:prstGeom prst="rect">
            <a:avLst/>
          </a:prstGeom>
        </p:spPr>
        <p:txBody>
          <a:bodyPr wrap="none">
            <a:spAutoFit/>
          </a:bodyPr>
          <a:lstStyle/>
          <a:p>
            <a:r>
              <a:rPr lang="en-US" altLang="zh-CN" sz="5400" dirty="0">
                <a:solidFill>
                  <a:schemeClr val="accent6">
                    <a:lumMod val="60000"/>
                    <a:lumOff val="40000"/>
                  </a:schemeClr>
                </a:solidFill>
                <a:latin typeface="Arial" panose="020B0604020202020204" pitchFamily="34" charset="0"/>
                <a:cs typeface="Arial" panose="020B0604020202020204" pitchFamily="34" charset="0"/>
              </a:rPr>
              <a:t>Part 03</a:t>
            </a:r>
            <a:endParaRPr lang="zh-CN" altLang="en-US" sz="54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11" name="椭圆 10"/>
          <p:cNvSpPr/>
          <p:nvPr/>
        </p:nvSpPr>
        <p:spPr>
          <a:xfrm>
            <a:off x="-1147233" y="597334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82318" y="2577424"/>
            <a:ext cx="4754882" cy="922020"/>
          </a:xfrm>
          <a:prstGeom prst="rect">
            <a:avLst/>
          </a:prstGeom>
        </p:spPr>
        <p:txBody>
          <a:bodyPr wrap="square">
            <a:spAutoFit/>
          </a:bodyPr>
          <a:lstStyle/>
          <a:p>
            <a:r>
              <a:rPr lang="zh-CN" altLang="en-US" sz="5400" dirty="0">
                <a:solidFill>
                  <a:schemeClr val="tx1">
                    <a:lumMod val="65000"/>
                    <a:lumOff val="35000"/>
                  </a:schemeClr>
                </a:solidFill>
                <a:latin typeface="Arial" panose="020B0604020202020204" pitchFamily="34" charset="0"/>
                <a:cs typeface="Arial" panose="020B0604020202020204" pitchFamily="34" charset="0"/>
              </a:rPr>
              <a:t>解决方案</a:t>
            </a:r>
            <a:endParaRPr lang="zh-CN" altLang="en-US" sz="5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194326" y="1073673"/>
            <a:ext cx="4146138" cy="48454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27"/>
          <p:cNvSpPr/>
          <p:nvPr/>
        </p:nvSpPr>
        <p:spPr>
          <a:xfrm rot="5400000">
            <a:off x="4428037" y="3861435"/>
            <a:ext cx="1907540" cy="34671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endParaRPr lang="zh-CN" altLang="en-US"/>
          </a:p>
        </p:txBody>
      </p:sp>
      <p:sp>
        <p:nvSpPr>
          <p:cNvPr id="5" name="矩形: 圆角 4"/>
          <p:cNvSpPr/>
          <p:nvPr/>
        </p:nvSpPr>
        <p:spPr>
          <a:xfrm>
            <a:off x="4192452" y="1780540"/>
            <a:ext cx="7669530" cy="1648460"/>
          </a:xfrm>
          <a:prstGeom prst="roundRect">
            <a:avLst>
              <a:gd name="adj" fmla="val 3791"/>
            </a:avLst>
          </a:prstGeom>
          <a:noFill/>
          <a:ln w="12700">
            <a:solidFill>
              <a:srgbClr val="A9D18E"/>
            </a:solidFill>
          </a:ln>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2" name="文本框 11"/>
          <p:cNvSpPr txBox="1"/>
          <p:nvPr>
            <p:custDataLst>
              <p:tags r:id="rId1"/>
            </p:custDataLst>
          </p:nvPr>
        </p:nvSpPr>
        <p:spPr>
          <a:xfrm>
            <a:off x="6733087" y="1904365"/>
            <a:ext cx="5046980" cy="1524635"/>
          </a:xfrm>
          <a:prstGeom prst="rect">
            <a:avLst/>
          </a:prstGeom>
        </p:spPr>
        <p:txBody>
          <a:bodyPr wrap="square">
            <a:no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l">
              <a:lnSpc>
                <a:spcPct val="150000"/>
              </a:lnSpc>
              <a:buClrTx/>
              <a:buSzTx/>
              <a:buNone/>
            </a:pPr>
            <a:r>
              <a:rPr lang="zh-CN" altLang="en-US" sz="2000" dirty="0">
                <a:latin typeface="+mn-lt"/>
                <a:ea typeface="+mn-ea"/>
                <a:sym typeface="+mn-ea"/>
              </a:rPr>
              <a:t>在</a:t>
            </a:r>
            <a:r>
              <a:rPr lang="zh-CN" altLang="en-US" sz="2800" b="1" dirty="0">
                <a:solidFill>
                  <a:srgbClr val="FF0000"/>
                </a:solidFill>
                <a:latin typeface="+mn-lt"/>
                <a:ea typeface="+mn-ea"/>
                <a:sym typeface="+mn-ea"/>
              </a:rPr>
              <a:t>1-2</a:t>
            </a:r>
            <a:r>
              <a:rPr lang="zh-CN" altLang="en-US" sz="2400" b="1" dirty="0">
                <a:solidFill>
                  <a:srgbClr val="FF0000"/>
                </a:solidFill>
                <a:latin typeface="+mn-lt"/>
                <a:ea typeface="+mn-ea"/>
                <a:sym typeface="+mn-ea"/>
              </a:rPr>
              <a:t>分钟</a:t>
            </a:r>
            <a:r>
              <a:rPr lang="zh-CN" altLang="en-US" sz="2000" dirty="0">
                <a:latin typeface="+mn-lt"/>
                <a:ea typeface="+mn-ea"/>
                <a:sym typeface="+mn-ea"/>
              </a:rPr>
              <a:t>内实现无人化视力初筛，有效消除传统视力表检测的人工成本和效率问题。</a:t>
            </a:r>
            <a:endParaRPr lang="en-US" altLang="zh-CN" sz="2000" dirty="0">
              <a:latin typeface="+mn-lt"/>
              <a:ea typeface="+mn-ea"/>
              <a:sym typeface="+mn-ea"/>
            </a:endParaRPr>
          </a:p>
        </p:txBody>
      </p:sp>
      <p:grpSp>
        <p:nvGrpSpPr>
          <p:cNvPr id="14" name="组合 13"/>
          <p:cNvGrpSpPr/>
          <p:nvPr/>
        </p:nvGrpSpPr>
        <p:grpSpPr>
          <a:xfrm>
            <a:off x="4381047" y="1986280"/>
            <a:ext cx="2000405" cy="991870"/>
            <a:chOff x="1589" y="2590"/>
            <a:chExt cx="3150" cy="1562"/>
          </a:xfrm>
        </p:grpSpPr>
        <p:sp>
          <p:nvSpPr>
            <p:cNvPr id="18" name="任意多边形: 形状 17"/>
            <p:cNvSpPr/>
            <p:nvPr/>
          </p:nvSpPr>
          <p:spPr>
            <a:xfrm>
              <a:off x="1589" y="2899"/>
              <a:ext cx="3150" cy="1253"/>
            </a:xfrm>
            <a:custGeom>
              <a:avLst/>
              <a:gdLst>
                <a:gd name="connsiteX0" fmla="*/ 0 w 949082"/>
                <a:gd name="connsiteY0" fmla="*/ 37742 h 377418"/>
                <a:gd name="connsiteX1" fmla="*/ 37742 w 949082"/>
                <a:gd name="connsiteY1" fmla="*/ 0 h 377418"/>
                <a:gd name="connsiteX2" fmla="*/ 911340 w 949082"/>
                <a:gd name="connsiteY2" fmla="*/ 0 h 377418"/>
                <a:gd name="connsiteX3" fmla="*/ 949082 w 949082"/>
                <a:gd name="connsiteY3" fmla="*/ 37742 h 377418"/>
                <a:gd name="connsiteX4" fmla="*/ 949082 w 949082"/>
                <a:gd name="connsiteY4" fmla="*/ 339676 h 377418"/>
                <a:gd name="connsiteX5" fmla="*/ 911340 w 949082"/>
                <a:gd name="connsiteY5" fmla="*/ 377418 h 377418"/>
                <a:gd name="connsiteX6" fmla="*/ 37742 w 949082"/>
                <a:gd name="connsiteY6" fmla="*/ 377418 h 377418"/>
                <a:gd name="connsiteX7" fmla="*/ 0 w 949082"/>
                <a:gd name="connsiteY7" fmla="*/ 339676 h 377418"/>
                <a:gd name="connsiteX8" fmla="*/ 0 w 949082"/>
                <a:gd name="connsiteY8" fmla="*/ 37742 h 3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082" h="377418">
                  <a:moveTo>
                    <a:pt x="0" y="37742"/>
                  </a:moveTo>
                  <a:cubicBezTo>
                    <a:pt x="0" y="16898"/>
                    <a:pt x="16898" y="0"/>
                    <a:pt x="37742" y="0"/>
                  </a:cubicBezTo>
                  <a:lnTo>
                    <a:pt x="911340" y="0"/>
                  </a:lnTo>
                  <a:cubicBezTo>
                    <a:pt x="932184" y="0"/>
                    <a:pt x="949082" y="16898"/>
                    <a:pt x="949082" y="37742"/>
                  </a:cubicBezTo>
                  <a:lnTo>
                    <a:pt x="949082" y="339676"/>
                  </a:lnTo>
                  <a:cubicBezTo>
                    <a:pt x="949082" y="360520"/>
                    <a:pt x="932184" y="377418"/>
                    <a:pt x="911340" y="377418"/>
                  </a:cubicBezTo>
                  <a:lnTo>
                    <a:pt x="37742" y="377418"/>
                  </a:lnTo>
                  <a:cubicBezTo>
                    <a:pt x="16898" y="377418"/>
                    <a:pt x="0" y="360520"/>
                    <a:pt x="0" y="339676"/>
                  </a:cubicBezTo>
                  <a:lnTo>
                    <a:pt x="0" y="37742"/>
                  </a:lnTo>
                  <a:close/>
                </a:path>
              </a:pathLst>
            </a:custGeom>
            <a:solidFill>
              <a:srgbClr val="A9D18E"/>
            </a:solidFill>
            <a:ln>
              <a:no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51059" tIns="37724" rIns="51059" bIns="37724" numCol="1" spcCol="1270" anchor="ctr" anchorCtr="0">
              <a:noAutofit/>
            </a:bodyPr>
            <a:lstStyle/>
            <a:p>
              <a:pPr marL="0" lvl="0" indent="0" algn="ctr" defTabSz="933450">
                <a:lnSpc>
                  <a:spcPct val="150000"/>
                </a:lnSpc>
                <a:spcBef>
                  <a:spcPct val="0"/>
                </a:spcBef>
                <a:spcAft>
                  <a:spcPct val="35000"/>
                </a:spcAft>
                <a:buNone/>
              </a:pPr>
              <a:endParaRPr lang="en-US" sz="2100" kern="1200" dirty="0">
                <a:latin typeface="+mn-lt"/>
                <a:ea typeface="+mn-ea"/>
                <a:cs typeface="+mn-ea"/>
                <a:sym typeface="+mn-lt"/>
              </a:endParaRPr>
            </a:p>
          </p:txBody>
        </p:sp>
        <p:sp>
          <p:nvSpPr>
            <p:cNvPr id="19" name="文本框 18"/>
            <p:cNvSpPr txBox="1"/>
            <p:nvPr/>
          </p:nvSpPr>
          <p:spPr>
            <a:xfrm>
              <a:off x="1589" y="2590"/>
              <a:ext cx="3150" cy="1561"/>
            </a:xfrm>
            <a:prstGeom prst="rect">
              <a:avLst/>
            </a:prstGeom>
            <a:noFill/>
          </p:spPr>
          <p:txBody>
            <a:bodyPr wrap="square" rtlCol="0">
              <a:spAutoFit/>
            </a:bodyPr>
            <a:lstStyle/>
            <a:p>
              <a:pPr algn="ctr">
                <a:lnSpc>
                  <a:spcPct val="150000"/>
                </a:lnSpc>
              </a:pPr>
              <a:r>
                <a:rPr lang="en-US" altLang="zh-CN" sz="2400" b="1" dirty="0">
                  <a:solidFill>
                    <a:schemeClr val="bg1"/>
                  </a:solidFill>
                </a:rPr>
                <a:t>AI</a:t>
              </a:r>
              <a:r>
                <a:rPr lang="zh-CN" altLang="en-US" sz="2000" dirty="0">
                  <a:solidFill>
                    <a:schemeClr val="bg1"/>
                  </a:solidFill>
                </a:rPr>
                <a:t>视力初筛</a:t>
              </a:r>
              <a:endParaRPr lang="en-US" altLang="zh-CN" sz="2000" dirty="0">
                <a:solidFill>
                  <a:schemeClr val="bg1"/>
                </a:solidFill>
              </a:endParaRPr>
            </a:p>
            <a:p>
              <a:pPr algn="ctr">
                <a:lnSpc>
                  <a:spcPct val="150000"/>
                </a:lnSpc>
              </a:pPr>
              <a:r>
                <a:rPr lang="zh-CN" altLang="en-US" sz="1500" dirty="0">
                  <a:solidFill>
                    <a:schemeClr val="bg1"/>
                  </a:solidFill>
                </a:rPr>
                <a:t>替代人工</a:t>
              </a:r>
              <a:endParaRPr lang="zh-CN" altLang="en-US" sz="1500" dirty="0">
                <a:solidFill>
                  <a:schemeClr val="bg1"/>
                </a:solidFill>
              </a:endParaRPr>
            </a:p>
          </p:txBody>
        </p:sp>
      </p:grpSp>
      <p:sp>
        <p:nvSpPr>
          <p:cNvPr id="20" name="文本框 19"/>
          <p:cNvSpPr txBox="1"/>
          <p:nvPr>
            <p:custDataLst>
              <p:tags r:id="rId2"/>
            </p:custDataLst>
          </p:nvPr>
        </p:nvSpPr>
        <p:spPr>
          <a:xfrm>
            <a:off x="6697980" y="4832350"/>
            <a:ext cx="4897755" cy="1118235"/>
          </a:xfrm>
          <a:prstGeom prst="rect">
            <a:avLst/>
          </a:prstGeom>
        </p:spPr>
        <p:txBody>
          <a:bodyPr wrap="square">
            <a:no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l">
              <a:lnSpc>
                <a:spcPct val="150000"/>
              </a:lnSpc>
              <a:buClrTx/>
              <a:buSzTx/>
              <a:buFontTx/>
            </a:pPr>
            <a:r>
              <a:rPr lang="zh-CN" altLang="en-US" sz="2000" dirty="0">
                <a:latin typeface="+mn-lt"/>
                <a:ea typeface="+mn-ea"/>
                <a:sym typeface="+mn-ea"/>
              </a:rPr>
              <a:t>通过视力健康数据管理平台进行初筛结果的</a:t>
            </a:r>
            <a:r>
              <a:rPr lang="zh-CN" altLang="en-US" sz="2000" dirty="0">
                <a:solidFill>
                  <a:srgbClr val="FF0000"/>
                </a:solidFill>
                <a:latin typeface="+mn-lt"/>
                <a:ea typeface="+mn-ea"/>
                <a:sym typeface="+mn-ea"/>
              </a:rPr>
              <a:t>实时记录</a:t>
            </a:r>
            <a:r>
              <a:rPr lang="zh-CN" altLang="en-US" sz="2000" dirty="0">
                <a:latin typeface="+mn-lt"/>
                <a:ea typeface="+mn-ea"/>
                <a:sym typeface="+mn-ea"/>
              </a:rPr>
              <a:t>和</a:t>
            </a:r>
            <a:r>
              <a:rPr lang="zh-CN" altLang="en-US" sz="2000" dirty="0">
                <a:solidFill>
                  <a:srgbClr val="FF0000"/>
                </a:solidFill>
                <a:latin typeface="+mn-lt"/>
                <a:ea typeface="+mn-ea"/>
                <a:sym typeface="+mn-ea"/>
              </a:rPr>
              <a:t>数据分析</a:t>
            </a:r>
            <a:r>
              <a:rPr lang="zh-CN" altLang="en-US" sz="2000" dirty="0">
                <a:latin typeface="+mn-lt"/>
                <a:ea typeface="+mn-ea"/>
                <a:sym typeface="+mn-ea"/>
              </a:rPr>
              <a:t>，将数据有效沉淀。</a:t>
            </a:r>
            <a:endParaRPr lang="zh-CN" altLang="en-US" sz="2000" dirty="0">
              <a:latin typeface="+mn-lt"/>
              <a:ea typeface="+mn-ea"/>
              <a:sym typeface="+mn-ea"/>
            </a:endParaRPr>
          </a:p>
        </p:txBody>
      </p:sp>
      <p:grpSp>
        <p:nvGrpSpPr>
          <p:cNvPr id="21" name="组合 20"/>
          <p:cNvGrpSpPr/>
          <p:nvPr/>
        </p:nvGrpSpPr>
        <p:grpSpPr>
          <a:xfrm>
            <a:off x="4381202" y="4988560"/>
            <a:ext cx="2000250" cy="899160"/>
            <a:chOff x="14461" y="3135"/>
            <a:chExt cx="3150" cy="1416"/>
          </a:xfrm>
        </p:grpSpPr>
        <p:sp>
          <p:nvSpPr>
            <p:cNvPr id="22" name="任意多边形: 形状 21"/>
            <p:cNvSpPr/>
            <p:nvPr/>
          </p:nvSpPr>
          <p:spPr>
            <a:xfrm>
              <a:off x="14461" y="3298"/>
              <a:ext cx="3041" cy="1253"/>
            </a:xfrm>
            <a:custGeom>
              <a:avLst/>
              <a:gdLst>
                <a:gd name="connsiteX0" fmla="*/ 0 w 949082"/>
                <a:gd name="connsiteY0" fmla="*/ 37742 h 377418"/>
                <a:gd name="connsiteX1" fmla="*/ 37742 w 949082"/>
                <a:gd name="connsiteY1" fmla="*/ 0 h 377418"/>
                <a:gd name="connsiteX2" fmla="*/ 911340 w 949082"/>
                <a:gd name="connsiteY2" fmla="*/ 0 h 377418"/>
                <a:gd name="connsiteX3" fmla="*/ 949082 w 949082"/>
                <a:gd name="connsiteY3" fmla="*/ 37742 h 377418"/>
                <a:gd name="connsiteX4" fmla="*/ 949082 w 949082"/>
                <a:gd name="connsiteY4" fmla="*/ 339676 h 377418"/>
                <a:gd name="connsiteX5" fmla="*/ 911340 w 949082"/>
                <a:gd name="connsiteY5" fmla="*/ 377418 h 377418"/>
                <a:gd name="connsiteX6" fmla="*/ 37742 w 949082"/>
                <a:gd name="connsiteY6" fmla="*/ 377418 h 377418"/>
                <a:gd name="connsiteX7" fmla="*/ 0 w 949082"/>
                <a:gd name="connsiteY7" fmla="*/ 339676 h 377418"/>
                <a:gd name="connsiteX8" fmla="*/ 0 w 949082"/>
                <a:gd name="connsiteY8" fmla="*/ 37742 h 3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082" h="377418">
                  <a:moveTo>
                    <a:pt x="0" y="37742"/>
                  </a:moveTo>
                  <a:cubicBezTo>
                    <a:pt x="0" y="16898"/>
                    <a:pt x="16898" y="0"/>
                    <a:pt x="37742" y="0"/>
                  </a:cubicBezTo>
                  <a:lnTo>
                    <a:pt x="911340" y="0"/>
                  </a:lnTo>
                  <a:cubicBezTo>
                    <a:pt x="932184" y="0"/>
                    <a:pt x="949082" y="16898"/>
                    <a:pt x="949082" y="37742"/>
                  </a:cubicBezTo>
                  <a:lnTo>
                    <a:pt x="949082" y="339676"/>
                  </a:lnTo>
                  <a:cubicBezTo>
                    <a:pt x="949082" y="360520"/>
                    <a:pt x="932184" y="377418"/>
                    <a:pt x="911340" y="377418"/>
                  </a:cubicBezTo>
                  <a:lnTo>
                    <a:pt x="37742" y="377418"/>
                  </a:lnTo>
                  <a:cubicBezTo>
                    <a:pt x="16898" y="377418"/>
                    <a:pt x="0" y="360520"/>
                    <a:pt x="0" y="339676"/>
                  </a:cubicBezTo>
                  <a:lnTo>
                    <a:pt x="0" y="37742"/>
                  </a:lnTo>
                  <a:close/>
                </a:path>
              </a:pathLst>
            </a:custGeom>
            <a:solidFill>
              <a:srgbClr val="A9D18E"/>
            </a:solidFill>
            <a:ln>
              <a:no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51059" tIns="37724" rIns="51059" bIns="37724" numCol="1" spcCol="1270" anchor="ctr" anchorCtr="0">
              <a:noAutofit/>
            </a:bodyPr>
            <a:lstStyle/>
            <a:p>
              <a:pPr marL="0" lvl="0" indent="0" algn="ctr" defTabSz="933450">
                <a:lnSpc>
                  <a:spcPct val="150000"/>
                </a:lnSpc>
                <a:spcBef>
                  <a:spcPct val="0"/>
                </a:spcBef>
                <a:spcAft>
                  <a:spcPct val="35000"/>
                </a:spcAft>
                <a:buNone/>
              </a:pPr>
              <a:endParaRPr lang="en-US" sz="2100" kern="1200" dirty="0">
                <a:latin typeface="+mn-lt"/>
                <a:ea typeface="+mn-ea"/>
                <a:cs typeface="+mn-ea"/>
                <a:sym typeface="+mn-lt"/>
              </a:endParaRPr>
            </a:p>
          </p:txBody>
        </p:sp>
        <p:sp>
          <p:nvSpPr>
            <p:cNvPr id="23" name="文本框 22"/>
            <p:cNvSpPr txBox="1"/>
            <p:nvPr/>
          </p:nvSpPr>
          <p:spPr>
            <a:xfrm>
              <a:off x="14461" y="3135"/>
              <a:ext cx="3150" cy="1416"/>
            </a:xfrm>
            <a:prstGeom prst="rect">
              <a:avLst/>
            </a:prstGeom>
            <a:noFill/>
          </p:spPr>
          <p:txBody>
            <a:bodyPr wrap="square" rtlCol="0">
              <a:spAutoFit/>
            </a:bodyPr>
            <a:lstStyle/>
            <a:p>
              <a:pPr algn="ctr">
                <a:lnSpc>
                  <a:spcPct val="150000"/>
                </a:lnSpc>
              </a:pPr>
              <a:r>
                <a:rPr lang="zh-CN" altLang="en-US" sz="2000" dirty="0">
                  <a:solidFill>
                    <a:schemeClr val="bg1"/>
                  </a:solidFill>
                </a:rPr>
                <a:t>视力健康管理</a:t>
              </a:r>
              <a:endParaRPr lang="en-US" altLang="zh-CN" sz="2000" dirty="0">
                <a:solidFill>
                  <a:schemeClr val="bg1"/>
                </a:solidFill>
              </a:endParaRPr>
            </a:p>
            <a:p>
              <a:pPr algn="ctr">
                <a:lnSpc>
                  <a:spcPct val="150000"/>
                </a:lnSpc>
              </a:pPr>
              <a:r>
                <a:rPr lang="zh-CN" altLang="en-US" sz="1500" dirty="0">
                  <a:solidFill>
                    <a:schemeClr val="bg1"/>
                  </a:solidFill>
                </a:rPr>
                <a:t>增强管理</a:t>
              </a:r>
              <a:endParaRPr lang="zh-CN" altLang="en-US" sz="1500" dirty="0">
                <a:solidFill>
                  <a:schemeClr val="bg1"/>
                </a:solidFill>
              </a:endParaRPr>
            </a:p>
          </p:txBody>
        </p:sp>
      </p:grpSp>
      <p:sp>
        <p:nvSpPr>
          <p:cNvPr id="24" name="矩形: 圆角 3"/>
          <p:cNvSpPr/>
          <p:nvPr>
            <p:custDataLst>
              <p:tags r:id="rId3"/>
            </p:custDataLst>
          </p:nvPr>
        </p:nvSpPr>
        <p:spPr>
          <a:xfrm>
            <a:off x="4192270" y="4473575"/>
            <a:ext cx="7587615" cy="1614805"/>
          </a:xfrm>
          <a:prstGeom prst="roundRect">
            <a:avLst>
              <a:gd name="adj" fmla="val 3791"/>
            </a:avLst>
          </a:prstGeom>
          <a:noFill/>
          <a:ln w="12700">
            <a:solidFill>
              <a:srgbClr val="A9D18E"/>
            </a:solidFill>
          </a:ln>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pic>
        <p:nvPicPr>
          <p:cNvPr id="26" name="图片 25" descr="7b0a20202020227069636672616d65646573223a20222670666d38383230353539343934262673707432312d312626626474303026267764743233333026266f726773697a653030262670667431393926220a7d0a"/>
          <p:cNvPicPr>
            <a:picLocks noChangeAspect="1"/>
          </p:cNvPicPr>
          <p:nvPr/>
        </p:nvPicPr>
        <p:blipFill>
          <a:blip r:embed="rId4">
            <a:extLst>
              <a:ext uri="{BEBA8EAE-BF5A-486C-A8C5-ECC9F3942E4B}">
                <a14:imgProps xmlns:a14="http://schemas.microsoft.com/office/drawing/2010/main">
                  <a14:imgLayer r:embed="rId5"/>
                </a14:imgProps>
              </a:ext>
            </a:extLst>
          </a:blip>
          <a:srcRect/>
          <a:stretch>
            <a:fillRect/>
          </a:stretch>
        </p:blipFill>
        <p:spPr>
          <a:xfrm>
            <a:off x="415555" y="4473575"/>
            <a:ext cx="3391058" cy="1614805"/>
          </a:xfrm>
          <a:prstGeom prst="rect">
            <a:avLst/>
          </a:prstGeom>
          <a:ln>
            <a:solidFill>
              <a:schemeClr val="accent6">
                <a:lumMod val="40000"/>
                <a:lumOff val="60000"/>
              </a:schemeClr>
            </a:solidFill>
          </a:ln>
          <a:effectLst>
            <a:outerShdw blurRad="50800" dist="38100" dir="10800000" algn="r" rotWithShape="0">
              <a:prstClr val="black">
                <a:alpha val="40000"/>
              </a:prstClr>
            </a:outerShdw>
          </a:effectLst>
        </p:spPr>
      </p:pic>
      <p:sp>
        <p:nvSpPr>
          <p:cNvPr id="30" name="箭头: V 形 29"/>
          <p:cNvSpPr/>
          <p:nvPr/>
        </p:nvSpPr>
        <p:spPr>
          <a:xfrm>
            <a:off x="1875373" y="134824"/>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痛点问题</a:t>
            </a:r>
            <a:endParaRPr lang="zh-CN" altLang="en-US" b="1" dirty="0">
              <a:solidFill>
                <a:schemeClr val="bg1"/>
              </a:solidFill>
              <a:cs typeface="+mn-ea"/>
              <a:sym typeface="+mn-lt"/>
            </a:endParaRPr>
          </a:p>
        </p:txBody>
      </p:sp>
      <p:sp>
        <p:nvSpPr>
          <p:cNvPr id="31" name="箭头: 五边形 30"/>
          <p:cNvSpPr/>
          <p:nvPr/>
        </p:nvSpPr>
        <p:spPr>
          <a:xfrm>
            <a:off x="131690" y="134824"/>
            <a:ext cx="1887160" cy="450850"/>
          </a:xfrm>
          <a:prstGeom prst="homePlate">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项目背景</a:t>
            </a:r>
            <a:endParaRPr lang="zh-CN" altLang="en-US" b="1" dirty="0">
              <a:solidFill>
                <a:schemeClr val="bg1"/>
              </a:solidFill>
              <a:cs typeface="+mn-ea"/>
              <a:sym typeface="+mn-lt"/>
            </a:endParaRPr>
          </a:p>
        </p:txBody>
      </p:sp>
      <p:sp>
        <p:nvSpPr>
          <p:cNvPr id="32" name="箭头: V 形 31"/>
          <p:cNvSpPr/>
          <p:nvPr/>
        </p:nvSpPr>
        <p:spPr>
          <a:xfrm>
            <a:off x="3619056" y="134155"/>
            <a:ext cx="1887160" cy="450850"/>
          </a:xfrm>
          <a:prstGeom prst="chevron">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解决方案</a:t>
            </a:r>
            <a:endParaRPr lang="zh-CN" altLang="en-US" b="1" dirty="0">
              <a:solidFill>
                <a:schemeClr val="bg1"/>
              </a:solidFill>
              <a:cs typeface="+mn-ea"/>
              <a:sym typeface="+mn-lt"/>
            </a:endParaRPr>
          </a:p>
        </p:txBody>
      </p:sp>
      <p:sp>
        <p:nvSpPr>
          <p:cNvPr id="33" name="箭头: V 形 32"/>
          <p:cNvSpPr/>
          <p:nvPr/>
        </p:nvSpPr>
        <p:spPr>
          <a:xfrm>
            <a:off x="5362739"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功能详述</a:t>
            </a:r>
            <a:endParaRPr lang="zh-CN" altLang="en-US" b="1" dirty="0">
              <a:solidFill>
                <a:schemeClr val="bg1"/>
              </a:solidFill>
              <a:cs typeface="+mn-ea"/>
              <a:sym typeface="+mn-lt"/>
            </a:endParaRPr>
          </a:p>
        </p:txBody>
      </p:sp>
      <p:sp>
        <p:nvSpPr>
          <p:cNvPr id="34" name="箭头: V 形 33"/>
          <p:cNvSpPr/>
          <p:nvPr/>
        </p:nvSpPr>
        <p:spPr>
          <a:xfrm>
            <a:off x="7106422"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技术特点</a:t>
            </a:r>
            <a:endParaRPr lang="zh-CN" altLang="en-US" b="1" dirty="0">
              <a:solidFill>
                <a:schemeClr val="bg1"/>
              </a:solidFill>
              <a:cs typeface="+mn-ea"/>
              <a:sym typeface="+mn-lt"/>
            </a:endParaRPr>
          </a:p>
        </p:txBody>
      </p:sp>
      <p:sp>
        <p:nvSpPr>
          <p:cNvPr id="35" name="箭头: V 形 34"/>
          <p:cNvSpPr/>
          <p:nvPr/>
        </p:nvSpPr>
        <p:spPr>
          <a:xfrm>
            <a:off x="8850105" y="133486"/>
            <a:ext cx="1887160" cy="450850"/>
          </a:xfrm>
          <a:prstGeom prst="chevron">
            <a:avLst/>
          </a:prstGeom>
          <a:solidFill>
            <a:srgbClr val="DEED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未来展望</a:t>
            </a:r>
            <a:endParaRPr lang="zh-CN" altLang="en-US" b="1" dirty="0">
              <a:solidFill>
                <a:schemeClr val="bg1"/>
              </a:solidFill>
              <a:cs typeface="+mn-ea"/>
              <a:sym typeface="+mn-lt"/>
            </a:endParaRPr>
          </a:p>
        </p:txBody>
      </p:sp>
      <p:sp>
        <p:nvSpPr>
          <p:cNvPr id="2" name="矩形 1"/>
          <p:cNvSpPr/>
          <p:nvPr>
            <p:custDataLst>
              <p:tags r:id="rId6"/>
            </p:custDataLst>
          </p:nvPr>
        </p:nvSpPr>
        <p:spPr>
          <a:xfrm>
            <a:off x="4608830" y="814704"/>
            <a:ext cx="2974340" cy="450851"/>
          </a:xfrm>
          <a:prstGeom prst="rect">
            <a:avLst/>
          </a:prstGeom>
          <a:solidFill>
            <a:schemeClr val="accent6">
              <a:lumMod val="60000"/>
              <a:lumOff val="40000"/>
            </a:schemeClr>
          </a:solidFill>
        </p:spPr>
        <p:txBody>
          <a:bodyPr wrap="square">
            <a:noAutofit/>
          </a:bodyPr>
          <a:lstStyle/>
          <a:p>
            <a:pPr algn="ctr"/>
            <a:r>
              <a:rPr lang="zh-CN" altLang="en-US" sz="2400" b="1" dirty="0">
                <a:solidFill>
                  <a:schemeClr val="bg1"/>
                </a:solidFill>
                <a:sym typeface="+mn-ea"/>
              </a:rPr>
              <a:t>方案构成</a:t>
            </a:r>
            <a:endParaRPr lang="zh-CN" altLang="en-US" sz="2400" b="1" dirty="0">
              <a:solidFill>
                <a:schemeClr val="tx1">
                  <a:lumMod val="65000"/>
                  <a:lumOff val="35000"/>
                </a:schemeClr>
              </a:solidFill>
            </a:endParaRPr>
          </a:p>
        </p:txBody>
      </p:sp>
      <p:pic>
        <p:nvPicPr>
          <p:cNvPr id="3" name="图片 2" descr="7b0a20202020227069636672616d65646573223a20222670666d38383230353539343934262673707432312d312626626474303026267764743233333026266f726773697a653030262670667431393926220a7d0a"/>
          <p:cNvPicPr>
            <a:picLocks noChangeAspect="1"/>
          </p:cNvPicPr>
          <p:nvPr>
            <p:custDataLst>
              <p:tags r:id="rId7"/>
            </p:custDataLst>
          </p:nvPr>
        </p:nvPicPr>
        <p:blipFill>
          <a:blip r:embed="rId8">
            <a:extLst>
              <a:ext uri="{BEBA8EAE-BF5A-486C-A8C5-ECC9F3942E4B}">
                <a14:imgProps xmlns:a14="http://schemas.microsoft.com/office/drawing/2010/main">
                  <a14:imgLayer r:embed="rId9"/>
                </a14:imgProps>
              </a:ext>
            </a:extLst>
          </a:blip>
          <a:srcRect/>
          <a:stretch>
            <a:fillRect/>
          </a:stretch>
        </p:blipFill>
        <p:spPr>
          <a:xfrm>
            <a:off x="386718" y="1730553"/>
            <a:ext cx="3447758" cy="1698447"/>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TIMELINE_IDINGROUP" val="3"/>
  <p:tag name="KSO_WM_UNIT_COLOR_SCHEME_SHAPE_ID" val="37"/>
  <p:tag name="KSO_WM_UNIT_COLOR_SCHEME_PARENT_PAGE" val="0_4"/>
  <p:tag name="KSO_WM_UNIT_TIMELINE_EMPHASIS_ID" val="3"/>
  <p:tag name="KSO_WM_UNIT_ADJUSTLAYOUT_ID" val="37"/>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ID" val="diagram20191584_4*m_h_b*1_3_1"/>
  <p:tag name="KSO_WM_TEMPLATE_CATEGORY" val="diagram"/>
  <p:tag name="KSO_WM_TEMPLATE_INDEX" val="20191584"/>
  <p:tag name="KSO_WM_UNIT_LAYERLEVEL" val="1_1_1"/>
  <p:tag name="KSO_WM_TAG_VERSION" val="1.0"/>
  <p:tag name="KSO_WM_UNIT_PRESET_TEXT" val="事件内容标题"/>
  <p:tag name="KSO_WM_UNIT_TEXT_FILL_FORE_SCHEMECOLOR_INDEX" val="13"/>
  <p:tag name="KSO_WM_UNIT_TEXT_FILL_TYPE" val="1"/>
  <p:tag name="KSO_WM_UNIT_USESOURCEFORMAT_APPLY" val="1"/>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TIMELINE_IDINGROUP" val="3"/>
  <p:tag name="KSO_WM_UNIT_COLOR_SCHEME_SHAPE_ID" val="37"/>
  <p:tag name="KSO_WM_UNIT_COLOR_SCHEME_PARENT_PAGE" val="0_4"/>
  <p:tag name="KSO_WM_UNIT_TIMELINE_EMPHASIS_ID" val="3"/>
  <p:tag name="KSO_WM_UNIT_ADJUSTLAYOUT_ID" val="37"/>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ID" val="diagram20191584_4*m_h_b*1_3_1"/>
  <p:tag name="KSO_WM_TEMPLATE_CATEGORY" val="diagram"/>
  <p:tag name="KSO_WM_TEMPLATE_INDEX" val="20191584"/>
  <p:tag name="KSO_WM_UNIT_LAYERLEVEL" val="1_1_1"/>
  <p:tag name="KSO_WM_TAG_VERSION" val="1.0"/>
  <p:tag name="KSO_WM_UNIT_PRESET_TEXT" val="事件内容标题"/>
  <p:tag name="KSO_WM_UNIT_TEXT_FILL_FORE_SCHEMECOLOR_INDEX" val="13"/>
  <p:tag name="KSO_WM_UNIT_TEXT_FILL_TYPE" val="1"/>
  <p:tag name="KSO_WM_UNIT_USESOURCEFORMAT_APPLY" val="1"/>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EXT_PART_ID" val="1-b"/>
  <p:tag name="KSO_WM_UNIT_TEXT_PART_ID_V2" val="d-1-1"/>
  <p:tag name="ORIWIDTHHEIGHT" val="224.5,75.55"/>
</p:tagLst>
</file>

<file path=ppt/tags/tag24.xml><?xml version="1.0" encoding="utf-8"?>
<p:tagLst xmlns:p="http://schemas.openxmlformats.org/presentationml/2006/main">
  <p:tag name="KSO_WM_UNIT_TEXT_PART_ID" val="1-b"/>
  <p:tag name="KSO_WM_UNIT_TEXT_PART_ID_V2" val="d-1-1"/>
  <p:tag name="ORIWIDTHHEIGHT" val="224.5,75.55"/>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UNIT_TIMELINE_IDINGROUP" val="3"/>
  <p:tag name="KSO_WM_UNIT_COLOR_SCHEME_SHAPE_ID" val="37"/>
  <p:tag name="KSO_WM_UNIT_COLOR_SCHEME_PARENT_PAGE" val="0_4"/>
  <p:tag name="KSO_WM_UNIT_TIMELINE_EMPHASIS_ID" val="3"/>
  <p:tag name="KSO_WM_UNIT_ADJUSTLAYOUT_ID" val="37"/>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ID" val="diagram20191584_4*m_h_b*1_3_1"/>
  <p:tag name="KSO_WM_TEMPLATE_CATEGORY" val="diagram"/>
  <p:tag name="KSO_WM_TEMPLATE_INDEX" val="20191584"/>
  <p:tag name="KSO_WM_UNIT_LAYERLEVEL" val="1_1_1"/>
  <p:tag name="KSO_WM_TAG_VERSION" val="1.0"/>
  <p:tag name="KSO_WM_UNIT_PRESET_TEXT" val="事件内容标题"/>
  <p:tag name="KSO_WM_UNIT_TEXT_FILL_FORE_SCHEMECOLOR_INDEX" val="13"/>
  <p:tag name="KSO_WM_UNIT_TEXT_FILL_TYPE" val="1"/>
  <p:tag name="KSO_WM_UNIT_USESOURCEFORMAT_APPLY" val="1"/>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DIAGRAM_VIRTUALLY_FRAME" val="{&quot;height&quot;:417.2500000000001,&quot;left&quot;:559.5607874015748,&quot;top&quot;:97.82566929133858,&quot;width&quot;:340.75}"/>
</p:tagLst>
</file>

<file path=ppt/tags/tag43.xml><?xml version="1.0" encoding="utf-8"?>
<p:tagLst xmlns:p="http://schemas.openxmlformats.org/presentationml/2006/main">
  <p:tag name="KSO_WM_DIAGRAM_VIRTUALLY_FRAME" val="{&quot;height&quot;:417.2500000000001,&quot;left&quot;:559.5607874015748,&quot;top&quot;:97.82566929133858,&quot;width&quot;:340.75}"/>
</p:tagLst>
</file>

<file path=ppt/tags/tag44.xml><?xml version="1.0" encoding="utf-8"?>
<p:tagLst xmlns:p="http://schemas.openxmlformats.org/presentationml/2006/main">
  <p:tag name="KSO_WM_BEAUTIFY_FLAG" val=""/>
  <p:tag name="KSO_WM_DIAGRAM_VIRTUALLY_FRAME" val="{&quot;height&quot;:417.2500000000001,&quot;left&quot;:559.5607874015748,&quot;top&quot;:97.82566929133858,&quot;width&quot;:340.75}"/>
</p:tagLst>
</file>

<file path=ppt/tags/tag45.xml><?xml version="1.0" encoding="utf-8"?>
<p:tagLst xmlns:p="http://schemas.openxmlformats.org/presentationml/2006/main">
  <p:tag name="KSO_WM_BEAUTIFY_FLAG" val=""/>
  <p:tag name="KSO_WM_DIAGRAM_VIRTUALLY_FRAME" val="{&quot;height&quot;:417.2500000000001,&quot;left&quot;:559.5607874015748,&quot;top&quot;:97.82566929133858,&quot;width&quot;:340.75}"/>
</p:tagLst>
</file>

<file path=ppt/tags/tag46.xml><?xml version="1.0" encoding="utf-8"?>
<p:tagLst xmlns:p="http://schemas.openxmlformats.org/presentationml/2006/main">
  <p:tag name="KSO_WM_BEAUTIFY_FLAG" val=""/>
  <p:tag name="KSO_WM_DIAGRAM_VIRTUALLY_FRAME" val="{&quot;height&quot;:417.2500000000001,&quot;left&quot;:559.5607874015748,&quot;top&quot;:97.82566929133858,&quot;width&quot;:340.75}"/>
</p:tagLst>
</file>

<file path=ppt/tags/tag47.xml><?xml version="1.0" encoding="utf-8"?>
<p:tagLst xmlns:p="http://schemas.openxmlformats.org/presentationml/2006/main">
  <p:tag name="KSO_WM_BEAUTIFY_FLAG" val=""/>
  <p:tag name="KSO_WM_DIAGRAM_VIRTUALLY_FRAME" val="{&quot;height&quot;:417.2500000000001,&quot;left&quot;:559.5607874015748,&quot;top&quot;:97.82566929133858,&quot;width&quot;:340.75}"/>
</p:tagLst>
</file>

<file path=ppt/tags/tag48.xml><?xml version="1.0" encoding="utf-8"?>
<p:tagLst xmlns:p="http://schemas.openxmlformats.org/presentationml/2006/main">
  <p:tag name="KSO_WM_BEAUTIFY_FLAG" val=""/>
  <p:tag name="KSO_WM_DIAGRAM_VIRTUALLY_FRAME" val="{&quot;height&quot;:417.2500000000001,&quot;left&quot;:559.5607874015748,&quot;top&quot;:97.82566929133858,&quot;width&quot;:340.75}"/>
</p:tagLst>
</file>

<file path=ppt/tags/tag49.xml><?xml version="1.0" encoding="utf-8"?>
<p:tagLst xmlns:p="http://schemas.openxmlformats.org/presentationml/2006/main">
  <p:tag name="KSO_WM_BEAUTIFY_FLAG" val=""/>
  <p:tag name="KSO_WM_DIAGRAM_VIRTUALLY_FRAME" val="{&quot;height&quot;:417.2500000000001,&quot;left&quot;:559.5607874015748,&quot;top&quot;:97.82566929133858,&quot;width&quot;:340.75}"/>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TEXT_PART_ID" val="1-b"/>
  <p:tag name="KSO_WM_UNIT_TEXT_PART_ID_V2" val="d-1-1"/>
  <p:tag name="ORIWIDTHHEIGHT" val="224.5,75.55"/>
</p:tagLst>
</file>

<file path=ppt/tags/tag51.xml><?xml version="1.0" encoding="utf-8"?>
<p:tagLst xmlns:p="http://schemas.openxmlformats.org/presentationml/2006/main">
  <p:tag name="KSO_WM_UNIT_TEXT_PART_ID" val="1-b"/>
  <p:tag name="KSO_WM_UNIT_TEXT_PART_ID_V2" val="d-1-1"/>
  <p:tag name="ORIWIDTHHEIGHT" val="224.5,75.55"/>
</p:tagLst>
</file>

<file path=ppt/tags/tag52.xml><?xml version="1.0" encoding="utf-8"?>
<p:tagLst xmlns:p="http://schemas.openxmlformats.org/presentationml/2006/main">
  <p:tag name="KSO_WM_UNIT_TEXT_PART_ID" val="1-b"/>
  <p:tag name="KSO_WM_UNIT_TEXT_PART_ID_V2" val="d-1-1"/>
  <p:tag name="ORIWIDTHHEIGHT" val="224.5,75.55"/>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UNIT_TEXT_PART_ID" val="1-b"/>
  <p:tag name="KSO_WM_UNIT_TEXT_PART_ID_V2" val="d-1-1"/>
  <p:tag name="ORIWIDTHHEIGHT" val="224.5,75.55"/>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UNIT_TEXT_PART_ID" val="1-b"/>
  <p:tag name="KSO_WM_UNIT_TEXT_PART_ID_V2" val="d-1-1"/>
  <p:tag name="ORIWIDTHHEIGHT" val="224.5,75.55"/>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UNIT_TEXT_PART_ID" val="1-b"/>
  <p:tag name="KSO_WM_UNIT_TEXT_PART_ID_V2" val="d-1-1"/>
  <p:tag name="ORIWIDTHHEIGHT" val="224.5,75.55"/>
  <p:tag name="KSO_WM_BEAUTIFY_FLAG" val=""/>
</p:tagLst>
</file>

<file path=ppt/tags/tag6.xml><?xml version="1.0" encoding="utf-8"?>
<p:tagLst xmlns:p="http://schemas.openxmlformats.org/presentationml/2006/main">
  <p:tag name="KSO_WM_UNIT_TIMELINE_IDINGROUP" val="3"/>
  <p:tag name="KSO_WM_UNIT_COLOR_SCHEME_SHAPE_ID" val="37"/>
  <p:tag name="KSO_WM_UNIT_COLOR_SCHEME_PARENT_PAGE" val="0_4"/>
  <p:tag name="KSO_WM_UNIT_TIMELINE_EMPHASIS_ID" val="3"/>
  <p:tag name="KSO_WM_UNIT_ADJUSTLAYOUT_ID" val="37"/>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ID" val="diagram20191584_4*m_h_b*1_3_1"/>
  <p:tag name="KSO_WM_TEMPLATE_CATEGORY" val="diagram"/>
  <p:tag name="KSO_WM_TEMPLATE_INDEX" val="20191584"/>
  <p:tag name="KSO_WM_UNIT_LAYERLEVEL" val="1_1_1"/>
  <p:tag name="KSO_WM_TAG_VERSION" val="1.0"/>
  <p:tag name="KSO_WM_UNIT_PRESET_TEXT" val="事件内容标题"/>
  <p:tag name="KSO_WM_UNIT_TEXT_FILL_FORE_SCHEMECOLOR_INDEX" val="13"/>
  <p:tag name="KSO_WM_UNIT_TEXT_FILL_TYPE" val="1"/>
  <p:tag name="KSO_WM_UNIT_USESOURCEFORMAT_APPLY" val="1"/>
  <p:tag name="KSO_WM_BEAUTIFY_FLAG" val=""/>
</p:tagLst>
</file>

<file path=ppt/tags/tag60.xml><?xml version="1.0" encoding="utf-8"?>
<p:tagLst xmlns:p="http://schemas.openxmlformats.org/presentationml/2006/main">
  <p:tag name="KSO_WM_UNIT_TEXT_PART_ID" val="1-b"/>
  <p:tag name="KSO_WM_UNIT_TEXT_PART_ID_V2" val="d-1-1"/>
  <p:tag name="ORIWIDTHHEIGHT" val="224.5,75.55"/>
  <p:tag name="KSO_WM_BEAUTIFY_FLAG" val=""/>
</p:tagLst>
</file>

<file path=ppt/tags/tag61.xml><?xml version="1.0" encoding="utf-8"?>
<p:tagLst xmlns:p="http://schemas.openxmlformats.org/presentationml/2006/main">
  <p:tag name="KSO_WM_UNIT_TEXT_PART_ID" val="1-b"/>
  <p:tag name="KSO_WM_UNIT_TEXT_PART_ID_V2" val="d-1-1"/>
  <p:tag name="ORIWIDTHHEIGHT" val="224.5,75.55"/>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UNIT_TEXT_PART_ID" val="1-b"/>
  <p:tag name="KSO_WM_UNIT_TEXT_PART_ID_V2" val="d-1-1"/>
  <p:tag name="ORIWIDTHHEIGHT" val="224.5,75.55"/>
</p:tagLst>
</file>

<file path=ppt/tags/tag65.xml><?xml version="1.0" encoding="utf-8"?>
<p:tagLst xmlns:p="http://schemas.openxmlformats.org/presentationml/2006/main">
  <p:tag name="KSO_WM_UNIT_TEXT_PART_ID" val="1-b"/>
  <p:tag name="KSO_WM_UNIT_TEXT_PART_ID_V2" val="d-1-1"/>
  <p:tag name="ORIWIDTHHEIGHT" val="224.5,75.55"/>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UNIT_TEXT_PART_ID" val="1-b"/>
  <p:tag name="KSO_WM_UNIT_TEXT_PART_ID_V2" val="d-1-1"/>
  <p:tag name="ORIWIDTHHEIGHT" val="224.5,75.55"/>
  <p:tag name="KSO_WM_BEAUTIFY_FLAG" val=""/>
</p:tagLst>
</file>

<file path=ppt/tags/tag68.xml><?xml version="1.0" encoding="utf-8"?>
<p:tagLst xmlns:p="http://schemas.openxmlformats.org/presentationml/2006/main">
  <p:tag name="KSO_WM_UNIT_TEXT_PART_ID" val="1-b"/>
  <p:tag name="KSO_WM_UNIT_TEXT_PART_ID_V2" val="d-1-1"/>
  <p:tag name="ORIWIDTHHEIGHT" val="224.5,75.55"/>
  <p:tag name="KSO_WM_BEAUTIFY_FLAG" val=""/>
</p:tagLst>
</file>

<file path=ppt/tags/tag69.xml><?xml version="1.0" encoding="utf-8"?>
<p:tagLst xmlns:p="http://schemas.openxmlformats.org/presentationml/2006/main">
  <p:tag name="KSO_WM_UNIT_TEXT_PART_ID" val="1-b"/>
  <p:tag name="KSO_WM_UNIT_TEXT_PART_ID_V2" val="d-1-1"/>
  <p:tag name="ORIWIDTHHEIGHT" val="224.5,75.55"/>
</p:tagLst>
</file>

<file path=ppt/tags/tag7.xml><?xml version="1.0" encoding="utf-8"?>
<p:tagLst xmlns:p="http://schemas.openxmlformats.org/presentationml/2006/main">
  <p:tag name="KSO_WM_UNIT_TIMELINE_IDINGROUP" val="3"/>
  <p:tag name="KSO_WM_UNIT_COLOR_SCHEME_SHAPE_ID" val="37"/>
  <p:tag name="KSO_WM_UNIT_COLOR_SCHEME_PARENT_PAGE" val="0_4"/>
  <p:tag name="KSO_WM_UNIT_TIMELINE_EMPHASIS_ID" val="3"/>
  <p:tag name="KSO_WM_UNIT_ADJUSTLAYOUT_ID" val="37"/>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ID" val="diagram20191584_4*m_h_b*1_3_1"/>
  <p:tag name="KSO_WM_TEMPLATE_CATEGORY" val="diagram"/>
  <p:tag name="KSO_WM_TEMPLATE_INDEX" val="20191584"/>
  <p:tag name="KSO_WM_UNIT_LAYERLEVEL" val="1_1_1"/>
  <p:tag name="KSO_WM_TAG_VERSION" val="1.0"/>
  <p:tag name="KSO_WM_UNIT_PRESET_TEXT" val="事件内容标题"/>
  <p:tag name="KSO_WM_UNIT_TEXT_FILL_FORE_SCHEMECOLOR_INDEX" val="13"/>
  <p:tag name="KSO_WM_UNIT_TEXT_FILL_TYPE" val="1"/>
  <p:tag name="KSO_WM_UNIT_USESOURCEFORMAT_APPLY" val="1"/>
  <p:tag name="KSO_WM_BEAUTIFY_FLAG" val=""/>
</p:tagLst>
</file>

<file path=ppt/tags/tag70.xml><?xml version="1.0" encoding="utf-8"?>
<p:tagLst xmlns:p="http://schemas.openxmlformats.org/presentationml/2006/main">
  <p:tag name="KSO_WM_UNIT_TEXT_PART_ID" val="1-b"/>
  <p:tag name="KSO_WM_UNIT_TEXT_PART_ID_V2" val="d-1-1"/>
  <p:tag name="ORIWIDTHHEIGHT" val="224.5,75.55"/>
</p:tagLst>
</file>

<file path=ppt/tags/tag71.xml><?xml version="1.0" encoding="utf-8"?>
<p:tagLst xmlns:p="http://schemas.openxmlformats.org/presentationml/2006/main">
  <p:tag name="KSO_WM_UNIT_TEXT_PART_ID" val="1-b"/>
  <p:tag name="KSO_WM_UNIT_TEXT_PART_ID_V2" val="d-1-1"/>
  <p:tag name="ORIWIDTHHEIGHT" val="224.5,75.55"/>
  <p:tag name="KSO_WM_BEAUTIFY_FLAG" val=""/>
</p:tagLst>
</file>

<file path=ppt/tags/tag72.xml><?xml version="1.0" encoding="utf-8"?>
<p:tagLst xmlns:p="http://schemas.openxmlformats.org/presentationml/2006/main">
  <p:tag name="KSO_WM_UNIT_TEXT_PART_ID" val="1-b"/>
  <p:tag name="KSO_WM_UNIT_TEXT_PART_ID_V2" val="d-1-1"/>
  <p:tag name="ORIWIDTHHEIGHT" val="224.5,75.55"/>
  <p:tag name="KSO_WM_BEAUTIFY_FLAG" val=""/>
</p:tagLst>
</file>

<file path=ppt/tags/tag73.xml><?xml version="1.0" encoding="utf-8"?>
<p:tagLst xmlns:p="http://schemas.openxmlformats.org/presentationml/2006/main">
  <p:tag name="KSO_WM_UNIT_TEXT_PART_ID" val="1-b"/>
  <p:tag name="KSO_WM_UNIT_TEXT_PART_ID_V2" val="d-1-1"/>
  <p:tag name="ORIWIDTHHEIGHT" val="224.5,75.55"/>
</p:tagLst>
</file>

<file path=ppt/tags/tag74.xml><?xml version="1.0" encoding="utf-8"?>
<p:tagLst xmlns:p="http://schemas.openxmlformats.org/presentationml/2006/main">
  <p:tag name="KSO_WM_UNIT_TEXT_PART_ID" val="1-b"/>
  <p:tag name="KSO_WM_UNIT_TEXT_PART_ID_V2" val="d-1-1"/>
  <p:tag name="ORIWIDTHHEIGHT" val="224.5,75.55"/>
</p:tagLst>
</file>

<file path=ppt/tags/tag75.xml><?xml version="1.0" encoding="utf-8"?>
<p:tagLst xmlns:p="http://schemas.openxmlformats.org/presentationml/2006/main">
  <p:tag name="KSO_WM_UNIT_TEXT_PART_ID" val="1-b"/>
  <p:tag name="KSO_WM_UNIT_TEXT_PART_ID_V2" val="d-1-1"/>
  <p:tag name="ORIWIDTHHEIGHT" val="224.5,75.55"/>
  <p:tag name="KSO_WM_BEAUTIFY_FLAG" val=""/>
</p:tagLst>
</file>

<file path=ppt/tags/tag76.xml><?xml version="1.0" encoding="utf-8"?>
<p:tagLst xmlns:p="http://schemas.openxmlformats.org/presentationml/2006/main">
  <p:tag name="KSO_WM_UNIT_TEXT_PART_ID" val="1-b"/>
  <p:tag name="KSO_WM_UNIT_TEXT_PART_ID_V2" val="d-1-1"/>
  <p:tag name="ORIWIDTHHEIGHT" val="224.5,75.55"/>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UNIT_TEXT_PART_ID" val="1-b"/>
  <p:tag name="KSO_WM_UNIT_TEXT_PART_ID_V2" val="d-1-1"/>
  <p:tag name="ORIWIDTHHEIGHT" val="224.5,75.55"/>
</p:tagLst>
</file>

<file path=ppt/tags/tag79.xml><?xml version="1.0" encoding="utf-8"?>
<p:tagLst xmlns:p="http://schemas.openxmlformats.org/presentationml/2006/main">
  <p:tag name="KSO_WM_UNIT_TEXT_PART_ID" val="4-a"/>
  <p:tag name="KSO_WM_UNIT_TEXT_PART_ID_V2" val="d-4-1"/>
  <p:tag name="ORIWIDTHHEIGHT" val="854.5068,25.15"/>
</p:tagLst>
</file>

<file path=ppt/tags/tag8.xml><?xml version="1.0" encoding="utf-8"?>
<p:tagLst xmlns:p="http://schemas.openxmlformats.org/presentationml/2006/main">
  <p:tag name="KSO_WM_UNIT_TIMELINE_IDINGROUP" val="3"/>
  <p:tag name="KSO_WM_UNIT_COLOR_SCHEME_SHAPE_ID" val="37"/>
  <p:tag name="KSO_WM_UNIT_COLOR_SCHEME_PARENT_PAGE" val="0_4"/>
  <p:tag name="KSO_WM_UNIT_TIMELINE_EMPHASIS_ID" val="3"/>
  <p:tag name="KSO_WM_UNIT_ADJUSTLAYOUT_ID" val="37"/>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ID" val="diagram20191584_4*m_h_b*1_3_1"/>
  <p:tag name="KSO_WM_TEMPLATE_CATEGORY" val="diagram"/>
  <p:tag name="KSO_WM_TEMPLATE_INDEX" val="20191584"/>
  <p:tag name="KSO_WM_UNIT_LAYERLEVEL" val="1_1_1"/>
  <p:tag name="KSO_WM_TAG_VERSION" val="1.0"/>
  <p:tag name="KSO_WM_UNIT_PRESET_TEXT" val="事件内容标题"/>
  <p:tag name="KSO_WM_UNIT_TEXT_FILL_FORE_SCHEMECOLOR_INDEX" val="13"/>
  <p:tag name="KSO_WM_UNIT_TEXT_FILL_TYPE" val="1"/>
  <p:tag name="KSO_WM_UNIT_USESOURCEFORMAT_APPLY" val="1"/>
  <p:tag name="KSO_WM_BEAUTIFY_FLAG" val=""/>
</p:tagLst>
</file>

<file path=ppt/tags/tag80.xml><?xml version="1.0" encoding="utf-8"?>
<p:tagLst xmlns:p="http://schemas.openxmlformats.org/presentationml/2006/main">
  <p:tag name="KSO_WM_UNIT_TEXT_PART_ID" val="4-a"/>
  <p:tag name="KSO_WM_UNIT_TEXT_PART_ID_V2" val="d-4-1"/>
  <p:tag name="ORIWIDTHHEIGHT" val="854.5068,25.15"/>
</p:tagLst>
</file>

<file path=ppt/tags/tag81.xml><?xml version="1.0" encoding="utf-8"?>
<p:tagLst xmlns:p="http://schemas.openxmlformats.org/presentationml/2006/main">
  <p:tag name="KSO_WM_UNIT_TEXT_PART_ID" val="4-a"/>
  <p:tag name="KSO_WM_UNIT_TEXT_PART_ID_V2" val="d-4-1"/>
  <p:tag name="ORIWIDTHHEIGHT" val="854.5068,25.15"/>
</p:tagLst>
</file>

<file path=ppt/tags/tag82.xml><?xml version="1.0" encoding="utf-8"?>
<p:tagLst xmlns:p="http://schemas.openxmlformats.org/presentationml/2006/main">
  <p:tag name="KSO_WPP_MARK_KEY" val="3a82a165-6d5e-4a6f-b47b-ac439d80f9fc"/>
  <p:tag name="COMMONDATA" val="eyJjb3VudCI6MiwiaGRpZCI6IjAyYzJlYzBkMTgyMmFlZTdmZWQwMzEzOWQ3NWIwN2M0IiwidXNlckNvdW50IjoyfQ=="/>
  <p:tag name="commondata" val="eyJjb3VudCI6MywiaGRpZCI6ImRmZTgxZGQ0ODAxZjAwYWY2MWZiOWYyM2Y0NGZkNmFmIiwidXNlckNvdW50IjoxfQ=="/>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3785</Words>
  <Application>WPS 演示</Application>
  <PresentationFormat>宽屏</PresentationFormat>
  <Paragraphs>512</Paragraphs>
  <Slides>26</Slides>
  <Notes>17</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26</vt:i4>
      </vt:variant>
    </vt:vector>
  </HeadingPairs>
  <TitlesOfParts>
    <vt:vector size="45" baseType="lpstr">
      <vt:lpstr>Arial</vt:lpstr>
      <vt:lpstr>宋体</vt:lpstr>
      <vt:lpstr>Wingdings</vt:lpstr>
      <vt:lpstr>微软雅黑</vt:lpstr>
      <vt:lpstr>更纱黑体 SC Light</vt:lpstr>
      <vt:lpstr>黑体</vt:lpstr>
      <vt:lpstr>Arial</vt:lpstr>
      <vt:lpstr>汉仪君黑-45简</vt:lpstr>
      <vt:lpstr>Söhne</vt:lpstr>
      <vt:lpstr>Segoe Print</vt:lpstr>
      <vt:lpstr>Wingdings</vt:lpstr>
      <vt:lpstr>Open Sans</vt:lpstr>
      <vt:lpstr>Calibri</vt:lpstr>
      <vt:lpstr>Arial Unicode MS</vt:lpstr>
      <vt:lpstr>等线</vt:lpstr>
      <vt:lpstr>Helvetica Neue UltraLight</vt:lpstr>
      <vt:lpstr>华文新魏</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YORK</cp:lastModifiedBy>
  <cp:revision>79</cp:revision>
  <dcterms:created xsi:type="dcterms:W3CDTF">2019-11-24T03:48:00Z</dcterms:created>
  <dcterms:modified xsi:type="dcterms:W3CDTF">2024-04-10T22:30:55Z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KSOTemplateUUID">
    <vt:lpwstr>v1.0_mb_g3lMf0PAB85/HA297bcSfQ==</vt:lpwstr>
  </property>
  <property fmtid="{D5CDD505-2E9C-101B-9397-08002B2CF9AE}" pid="4" name="ICV">
    <vt:lpwstr>08BCE992A0AA4B4AB0FBD3A9CB36D1BF_13</vt:lpwstr>
  </property>
</Properties>
</file>